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6" r:id="rId4"/>
  </p:sldMasterIdLst>
  <p:notesMasterIdLst>
    <p:notesMasterId r:id="rId73"/>
  </p:notesMasterIdLst>
  <p:sldIdLst>
    <p:sldId id="304" r:id="rId5"/>
    <p:sldId id="329" r:id="rId6"/>
    <p:sldId id="360" r:id="rId7"/>
    <p:sldId id="330" r:id="rId8"/>
    <p:sldId id="331" r:id="rId9"/>
    <p:sldId id="332" r:id="rId10"/>
    <p:sldId id="333" r:id="rId11"/>
    <p:sldId id="338" r:id="rId12"/>
    <p:sldId id="334" r:id="rId13"/>
    <p:sldId id="335" r:id="rId14"/>
    <p:sldId id="336" r:id="rId15"/>
    <p:sldId id="337"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57" r:id="rId35"/>
    <p:sldId id="358" r:id="rId36"/>
    <p:sldId id="305" r:id="rId37"/>
    <p:sldId id="306" r:id="rId38"/>
    <p:sldId id="362" r:id="rId39"/>
    <p:sldId id="307" r:id="rId40"/>
    <p:sldId id="309" r:id="rId41"/>
    <p:sldId id="308" r:id="rId42"/>
    <p:sldId id="366" r:id="rId43"/>
    <p:sldId id="310" r:id="rId44"/>
    <p:sldId id="361" r:id="rId45"/>
    <p:sldId id="312" r:id="rId46"/>
    <p:sldId id="311" r:id="rId47"/>
    <p:sldId id="367" r:id="rId48"/>
    <p:sldId id="326" r:id="rId49"/>
    <p:sldId id="314" r:id="rId50"/>
    <p:sldId id="327" r:id="rId51"/>
    <p:sldId id="368" r:id="rId52"/>
    <p:sldId id="370" r:id="rId53"/>
    <p:sldId id="371" r:id="rId54"/>
    <p:sldId id="363" r:id="rId55"/>
    <p:sldId id="372" r:id="rId56"/>
    <p:sldId id="374" r:id="rId57"/>
    <p:sldId id="375" r:id="rId58"/>
    <p:sldId id="377" r:id="rId59"/>
    <p:sldId id="378" r:id="rId60"/>
    <p:sldId id="379" r:id="rId61"/>
    <p:sldId id="380" r:id="rId62"/>
    <p:sldId id="382" r:id="rId63"/>
    <p:sldId id="383" r:id="rId64"/>
    <p:sldId id="385" r:id="rId65"/>
    <p:sldId id="381" r:id="rId66"/>
    <p:sldId id="384" r:id="rId67"/>
    <p:sldId id="315" r:id="rId68"/>
    <p:sldId id="320" r:id="rId69"/>
    <p:sldId id="322" r:id="rId70"/>
    <p:sldId id="324" r:id="rId71"/>
    <p:sldId id="325" r:id="rId7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8C95"/>
    <a:srgbClr val="9E7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4FEB48-A324-FA42-994E-0688993B9755}" v="1143" dt="2025-02-10T16:42:46.4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99" autoAdjust="0"/>
    <p:restoredTop sz="96192"/>
  </p:normalViewPr>
  <p:slideViewPr>
    <p:cSldViewPr snapToGrid="0" snapToObjects="1">
      <p:cViewPr varScale="1">
        <p:scale>
          <a:sx n="154" d="100"/>
          <a:sy n="154" d="100"/>
        </p:scale>
        <p:origin x="240" y="133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163" d="100"/>
          <a:sy n="163" d="100"/>
        </p:scale>
        <p:origin x="4400" y="20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notesMaster" Target="notesMasters/notesMaster1.xml"/><Relationship Id="rId78"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CFEE4B-6BEC-BF4F-9F96-4FFC58684FF1}" type="datetimeFigureOut">
              <a:rPr lang="en-US" smtClean="0"/>
              <a:t>2/6/25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9A4016-1B2F-7F4B-A08A-DFE1F0F70081}" type="slidenum">
              <a:rPr lang="en-US" smtClean="0"/>
              <a:t>‹#›</a:t>
            </a:fld>
            <a:endParaRPr lang="en-US" dirty="0"/>
          </a:p>
        </p:txBody>
      </p:sp>
    </p:spTree>
    <p:extLst>
      <p:ext uri="{BB962C8B-B14F-4D97-AF65-F5344CB8AC3E}">
        <p14:creationId xmlns:p14="http://schemas.microsoft.com/office/powerpoint/2010/main" val="4226831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4E78E-54F4-B74E-BD7C-42C09A3F07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1999" cy="6858001"/>
          </a:xfrm>
          <a:prstGeom prst="rect">
            <a:avLst/>
          </a:prstGeom>
        </p:spPr>
      </p:pic>
      <p:pic>
        <p:nvPicPr>
          <p:cNvPr id="13" name="Picture 12">
            <a:extLst>
              <a:ext uri="{FF2B5EF4-FFF2-40B4-BE49-F238E27FC236}">
                <a16:creationId xmlns:a16="http://schemas.microsoft.com/office/drawing/2014/main" id="{70A96EB7-FB10-3F45-BD93-041A362507D7}"/>
              </a:ext>
            </a:extLst>
          </p:cNvPr>
          <p:cNvPicPr>
            <a:picLocks noChangeAspect="1"/>
          </p:cNvPicPr>
          <p:nvPr userDrawn="1"/>
        </p:nvPicPr>
        <p:blipFill>
          <a:blip r:embed="rId3"/>
          <a:stretch>
            <a:fillRect/>
          </a:stretch>
        </p:blipFill>
        <p:spPr>
          <a:xfrm>
            <a:off x="1680115" y="4768642"/>
            <a:ext cx="2978870" cy="1222542"/>
          </a:xfrm>
          <a:prstGeom prst="rect">
            <a:avLst/>
          </a:prstGeom>
        </p:spPr>
      </p:pic>
      <p:grpSp>
        <p:nvGrpSpPr>
          <p:cNvPr id="6" name="Group 5">
            <a:extLst>
              <a:ext uri="{FF2B5EF4-FFF2-40B4-BE49-F238E27FC236}">
                <a16:creationId xmlns:a16="http://schemas.microsoft.com/office/drawing/2014/main" id="{5B3F904F-9606-414B-8EF1-4441884A67C9}"/>
              </a:ext>
            </a:extLst>
          </p:cNvPr>
          <p:cNvGrpSpPr/>
          <p:nvPr userDrawn="1"/>
        </p:nvGrpSpPr>
        <p:grpSpPr>
          <a:xfrm>
            <a:off x="8048370" y="5680888"/>
            <a:ext cx="3501213" cy="374592"/>
            <a:chOff x="9219717" y="5616592"/>
            <a:chExt cx="3501213" cy="374592"/>
          </a:xfrm>
        </p:grpSpPr>
        <p:pic>
          <p:nvPicPr>
            <p:cNvPr id="4" name="Picture 3">
              <a:extLst>
                <a:ext uri="{FF2B5EF4-FFF2-40B4-BE49-F238E27FC236}">
                  <a16:creationId xmlns:a16="http://schemas.microsoft.com/office/drawing/2014/main" id="{566AF1AA-F633-574C-9564-8800A9D2664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731715" y="5616592"/>
              <a:ext cx="1989215" cy="374592"/>
            </a:xfrm>
            <a:prstGeom prst="rect">
              <a:avLst/>
            </a:prstGeom>
          </p:spPr>
        </p:pic>
        <p:sp>
          <p:nvSpPr>
            <p:cNvPr id="5" name="TextBox 4">
              <a:extLst>
                <a:ext uri="{FF2B5EF4-FFF2-40B4-BE49-F238E27FC236}">
                  <a16:creationId xmlns:a16="http://schemas.microsoft.com/office/drawing/2014/main" id="{D182286F-56A4-4244-BD25-E520ADFA8591}"/>
                </a:ext>
              </a:extLst>
            </p:cNvPr>
            <p:cNvSpPr txBox="1"/>
            <p:nvPr userDrawn="1"/>
          </p:nvSpPr>
          <p:spPr>
            <a:xfrm>
              <a:off x="9219717" y="5713098"/>
              <a:ext cx="1598469" cy="2693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50" kern="1200" dirty="0">
                  <a:solidFill>
                    <a:schemeClr val="bg1"/>
                  </a:solidFill>
                  <a:effectLst/>
                  <a:latin typeface="+mn-lt"/>
                  <a:ea typeface="+mn-ea"/>
                  <a:cs typeface="+mn-cs"/>
                </a:rPr>
                <a:t>The academic core of</a:t>
              </a:r>
            </a:p>
          </p:txBody>
        </p:sp>
      </p:grpSp>
      <p:pic>
        <p:nvPicPr>
          <p:cNvPr id="10" name="Picture 9"/>
          <p:cNvPicPr>
            <a:picLocks noChangeAspect="1"/>
          </p:cNvPicPr>
          <p:nvPr userDrawn="1"/>
        </p:nvPicPr>
        <p:blipFill>
          <a:blip r:embed="rId5"/>
          <a:stretch>
            <a:fillRect/>
          </a:stretch>
        </p:blipFill>
        <p:spPr>
          <a:xfrm>
            <a:off x="-91977" y="-85649"/>
            <a:ext cx="12375953" cy="7029297"/>
          </a:xfrm>
          <a:prstGeom prst="rect">
            <a:avLst/>
          </a:prstGeom>
          <a:solidFill>
            <a:schemeClr val="bg1">
              <a:alpha val="0"/>
            </a:schemeClr>
          </a:solidFill>
          <a:ln>
            <a:noFill/>
          </a:ln>
        </p:spPr>
      </p:pic>
      <p:sp>
        <p:nvSpPr>
          <p:cNvPr id="2" name="Title 1">
            <a:extLst>
              <a:ext uri="{FF2B5EF4-FFF2-40B4-BE49-F238E27FC236}">
                <a16:creationId xmlns:a16="http://schemas.microsoft.com/office/drawing/2014/main" id="{365EFD34-7800-5E4E-9B46-38E6B57B419B}"/>
              </a:ext>
            </a:extLst>
          </p:cNvPr>
          <p:cNvSpPr>
            <a:spLocks noGrp="1"/>
          </p:cNvSpPr>
          <p:nvPr>
            <p:ph type="ctrTitle" hasCustomPrompt="1"/>
          </p:nvPr>
        </p:nvSpPr>
        <p:spPr>
          <a:xfrm>
            <a:off x="744673" y="1478087"/>
            <a:ext cx="4849755" cy="1709530"/>
          </a:xfrm>
          <a:prstGeom prst="rect">
            <a:avLst/>
          </a:prstGeom>
        </p:spPr>
        <p:txBody>
          <a:bodyPr anchor="b">
            <a:normAutofit/>
          </a:bodyPr>
          <a:lstStyle>
            <a:lvl1pPr algn="ctr">
              <a:defRPr sz="5400">
                <a:solidFill>
                  <a:schemeClr val="bg1"/>
                </a:solidFill>
              </a:defRPr>
            </a:lvl1pPr>
          </a:lstStyle>
          <a:p>
            <a:r>
              <a:rPr lang="en-US" dirty="0"/>
              <a:t>Presentation Title</a:t>
            </a:r>
          </a:p>
        </p:txBody>
      </p:sp>
      <p:sp>
        <p:nvSpPr>
          <p:cNvPr id="3" name="Subtitle 2">
            <a:extLst>
              <a:ext uri="{FF2B5EF4-FFF2-40B4-BE49-F238E27FC236}">
                <a16:creationId xmlns:a16="http://schemas.microsoft.com/office/drawing/2014/main" id="{41F93A90-7195-814E-97E8-1976EDCAF7EB}"/>
              </a:ext>
            </a:extLst>
          </p:cNvPr>
          <p:cNvSpPr>
            <a:spLocks noGrp="1"/>
          </p:cNvSpPr>
          <p:nvPr>
            <p:ph type="subTitle" idx="1" hasCustomPrompt="1"/>
          </p:nvPr>
        </p:nvSpPr>
        <p:spPr>
          <a:xfrm>
            <a:off x="744672" y="3448820"/>
            <a:ext cx="4849756" cy="778406"/>
          </a:xfrm>
          <a:prstGeom prst="rect">
            <a:avLst/>
          </a:prstGeom>
        </p:spPr>
        <p:txBody>
          <a:bodyPr/>
          <a:lstStyle>
            <a:lvl1pPr marL="0" indent="0" algn="ctr">
              <a:buNone/>
              <a:defRPr sz="1600" cap="all" spc="200" baseline="0">
                <a:solidFill>
                  <a:schemeClr val="bg1"/>
                </a:solidFill>
                <a:latin typeface="Nunito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 preferably all caps</a:t>
            </a:r>
          </a:p>
        </p:txBody>
      </p:sp>
      <p:cxnSp>
        <p:nvCxnSpPr>
          <p:cNvPr id="7" name="Straight Connector 6">
            <a:extLst>
              <a:ext uri="{FF2B5EF4-FFF2-40B4-BE49-F238E27FC236}">
                <a16:creationId xmlns:a16="http://schemas.microsoft.com/office/drawing/2014/main" id="{DA6E8608-5552-7D40-B504-15EE9897A2F2}"/>
              </a:ext>
            </a:extLst>
          </p:cNvPr>
          <p:cNvCxnSpPr>
            <a:cxnSpLocks/>
          </p:cNvCxnSpPr>
          <p:nvPr userDrawn="1"/>
        </p:nvCxnSpPr>
        <p:spPr>
          <a:xfrm>
            <a:off x="744671" y="3289856"/>
            <a:ext cx="48497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54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6317C-5FEB-5E4D-8D90-1A39CB3993DC}"/>
              </a:ext>
            </a:extLst>
          </p:cNvPr>
          <p:cNvSpPr>
            <a:spLocks noGrp="1"/>
          </p:cNvSpPr>
          <p:nvPr>
            <p:ph type="title" hasCustomPrompt="1"/>
          </p:nvPr>
        </p:nvSpPr>
        <p:spPr>
          <a:xfrm>
            <a:off x="822960" y="365760"/>
            <a:ext cx="6675120" cy="824863"/>
          </a:xfrm>
          <a:prstGeom prst="rect">
            <a:avLst/>
          </a:prstGeom>
        </p:spPr>
        <p:txBody>
          <a:bodyPr>
            <a:normAutofit/>
          </a:bodyPr>
          <a:lstStyle>
            <a:lvl1pPr>
              <a:defRPr sz="4000"/>
            </a:lvl1pPr>
          </a:lstStyle>
          <a:p>
            <a:r>
              <a:rPr lang="en-US" dirty="0"/>
              <a:t>Title - </a:t>
            </a:r>
            <a:r>
              <a:rPr lang="en-US" sz="4000" dirty="0"/>
              <a:t>Arial Bold 40pt</a:t>
            </a:r>
            <a:endParaRPr lang="en-US" dirty="0"/>
          </a:p>
        </p:txBody>
      </p:sp>
      <p:sp>
        <p:nvSpPr>
          <p:cNvPr id="3" name="Content Placeholder 2">
            <a:extLst>
              <a:ext uri="{FF2B5EF4-FFF2-40B4-BE49-F238E27FC236}">
                <a16:creationId xmlns:a16="http://schemas.microsoft.com/office/drawing/2014/main" id="{60304D90-FB9C-C841-946B-8D0B56579189}"/>
              </a:ext>
            </a:extLst>
          </p:cNvPr>
          <p:cNvSpPr>
            <a:spLocks noGrp="1"/>
          </p:cNvSpPr>
          <p:nvPr>
            <p:ph sz="half" idx="1" hasCustomPrompt="1"/>
          </p:nvPr>
        </p:nvSpPr>
        <p:spPr>
          <a:xfrm>
            <a:off x="822960" y="1371600"/>
            <a:ext cx="6387058" cy="4351338"/>
          </a:xfrm>
          <a:prstGeom prst="rect">
            <a:avLst/>
          </a:prstGeom>
        </p:spPr>
        <p:txBody>
          <a:bodyPr/>
          <a:lstStyle/>
          <a:p>
            <a:pPr marL="0" indent="0">
              <a:lnSpc>
                <a:spcPct val="70000"/>
              </a:lnSpc>
              <a:buNone/>
            </a:pPr>
            <a:r>
              <a:rPr lang="en-US" sz="2400" b="1" dirty="0"/>
              <a:t>Subhead, Arial Bold 24pt</a:t>
            </a:r>
          </a:p>
          <a:p>
            <a:pPr marL="342900" indent="-342900">
              <a:lnSpc>
                <a:spcPct val="100000"/>
              </a:lnSpc>
              <a:buSzPct val="110000"/>
            </a:pPr>
            <a:r>
              <a:rPr lang="en-US" sz="2000" dirty="0"/>
              <a:t>Use Two Column Content Slide</a:t>
            </a:r>
          </a:p>
          <a:p>
            <a:pPr marL="342900" indent="-342900">
              <a:lnSpc>
                <a:spcPct val="100000"/>
              </a:lnSpc>
              <a:buSzPct val="110000"/>
            </a:pPr>
            <a:r>
              <a:rPr lang="en-US" sz="2000" dirty="0"/>
              <a:t>Text is Arial at 20pt</a:t>
            </a:r>
          </a:p>
          <a:p>
            <a:pPr marL="342900" indent="-342900">
              <a:lnSpc>
                <a:spcPct val="100000"/>
              </a:lnSpc>
              <a:buSzPct val="110000"/>
            </a:pPr>
            <a:r>
              <a:rPr lang="en-US" sz="2000" dirty="0"/>
              <a:t>Character Spacing is Normal</a:t>
            </a:r>
          </a:p>
          <a:p>
            <a:pPr marL="342900" indent="-342900">
              <a:lnSpc>
                <a:spcPct val="100000"/>
              </a:lnSpc>
              <a:buSzPct val="110000"/>
            </a:pPr>
            <a:r>
              <a:rPr lang="en-US" sz="2000" dirty="0"/>
              <a:t>Gold Text Bullet</a:t>
            </a:r>
          </a:p>
          <a:p>
            <a:pPr marL="342900" indent="-342900">
              <a:lnSpc>
                <a:spcPct val="100000"/>
              </a:lnSpc>
              <a:buSzPct val="110000"/>
            </a:pPr>
            <a:r>
              <a:rPr lang="en-US" sz="2000" dirty="0"/>
              <a:t>Line Spacing is 1</a:t>
            </a:r>
          </a:p>
          <a:p>
            <a:pPr marL="342900" indent="-342900">
              <a:lnSpc>
                <a:spcPct val="100000"/>
              </a:lnSpc>
              <a:buSzPct val="110000"/>
            </a:pPr>
            <a:r>
              <a:rPr lang="en-US" sz="2000" dirty="0"/>
              <a:t>How to Treat Sub-Bullet Points</a:t>
            </a:r>
          </a:p>
          <a:p>
            <a:pPr lvl="1">
              <a:lnSpc>
                <a:spcPct val="100000"/>
              </a:lnSpc>
              <a:buSzPct val="110000"/>
            </a:pPr>
            <a:r>
              <a:rPr lang="en-US" sz="1600" dirty="0"/>
              <a:t>Sub-Bullet Indent once, Arial at 16pt </a:t>
            </a:r>
          </a:p>
          <a:p>
            <a:pPr lvl="1">
              <a:lnSpc>
                <a:spcPct val="100000"/>
              </a:lnSpc>
              <a:buSzPct val="110000"/>
            </a:pPr>
            <a:r>
              <a:rPr lang="en-US" sz="1600" dirty="0"/>
              <a:t>Sub-Bullet Indent once, Arial at 16pt </a:t>
            </a:r>
            <a:endParaRPr lang="en-US" sz="2000" dirty="0"/>
          </a:p>
        </p:txBody>
      </p:sp>
      <p:sp>
        <p:nvSpPr>
          <p:cNvPr id="5" name="Slide Number Placeholder 4">
            <a:extLst>
              <a:ext uri="{FF2B5EF4-FFF2-40B4-BE49-F238E27FC236}">
                <a16:creationId xmlns:a16="http://schemas.microsoft.com/office/drawing/2014/main" id="{31FE9714-E321-4E4D-AB37-E0FDCF5A60FE}"/>
              </a:ext>
            </a:extLst>
          </p:cNvPr>
          <p:cNvSpPr>
            <a:spLocks noGrp="1"/>
          </p:cNvSpPr>
          <p:nvPr>
            <p:ph type="sldNum" sz="quarter" idx="10"/>
          </p:nvPr>
        </p:nvSpPr>
        <p:spPr/>
        <p:txBody>
          <a:bodyPr/>
          <a:lstStyle/>
          <a:p>
            <a:fld id="{0E109EA1-A30D-9743-9DCC-41793B4C74E6}" type="slidenum">
              <a:rPr lang="en-US" smtClean="0"/>
              <a:pPr/>
              <a:t>‹#›</a:t>
            </a:fld>
            <a:endParaRPr lang="en-US" dirty="0"/>
          </a:p>
        </p:txBody>
      </p:sp>
      <p:sp>
        <p:nvSpPr>
          <p:cNvPr id="6" name="Content Placeholder 2">
            <a:extLst>
              <a:ext uri="{FF2B5EF4-FFF2-40B4-BE49-F238E27FC236}">
                <a16:creationId xmlns:a16="http://schemas.microsoft.com/office/drawing/2014/main" id="{6776896A-6C81-A262-EB47-27F3AC968434}"/>
              </a:ext>
            </a:extLst>
          </p:cNvPr>
          <p:cNvSpPr>
            <a:spLocks noGrp="1"/>
          </p:cNvSpPr>
          <p:nvPr>
            <p:ph sz="half" idx="11" hasCustomPrompt="1"/>
          </p:nvPr>
        </p:nvSpPr>
        <p:spPr>
          <a:xfrm>
            <a:off x="7570032" y="0"/>
            <a:ext cx="4610065" cy="6176963"/>
          </a:xfrm>
          <a:prstGeom prst="rect">
            <a:avLst/>
          </a:prstGeom>
        </p:spPr>
        <p:txBody>
          <a:bodyPr anchor="ctr" anchorCtr="0"/>
          <a:lstStyle>
            <a:lvl1pPr algn="ctr">
              <a:defRPr/>
            </a:lvl1pPr>
          </a:lstStyle>
          <a:p>
            <a:pPr marL="0" indent="0">
              <a:lnSpc>
                <a:spcPct val="70000"/>
              </a:lnSpc>
              <a:buNone/>
            </a:pPr>
            <a:r>
              <a:rPr lang="en-US" sz="2000" dirty="0"/>
              <a:t>Picture here</a:t>
            </a:r>
          </a:p>
        </p:txBody>
      </p:sp>
    </p:spTree>
    <p:extLst>
      <p:ext uri="{BB962C8B-B14F-4D97-AF65-F5344CB8AC3E}">
        <p14:creationId xmlns:p14="http://schemas.microsoft.com/office/powerpoint/2010/main" val="1498711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copy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6317C-5FEB-5E4D-8D90-1A39CB3993DC}"/>
              </a:ext>
            </a:extLst>
          </p:cNvPr>
          <p:cNvSpPr>
            <a:spLocks noGrp="1"/>
          </p:cNvSpPr>
          <p:nvPr>
            <p:ph type="title" hasCustomPrompt="1"/>
          </p:nvPr>
        </p:nvSpPr>
        <p:spPr>
          <a:xfrm>
            <a:off x="822960" y="365760"/>
            <a:ext cx="6675120" cy="822960"/>
          </a:xfrm>
          <a:prstGeom prst="rect">
            <a:avLst/>
          </a:prstGeom>
        </p:spPr>
        <p:txBody>
          <a:bodyPr>
            <a:normAutofit/>
          </a:bodyPr>
          <a:lstStyle>
            <a:lvl1pPr>
              <a:defRPr sz="4000"/>
            </a:lvl1pPr>
          </a:lstStyle>
          <a:p>
            <a:r>
              <a:rPr lang="en-US" dirty="0"/>
              <a:t>Title - </a:t>
            </a:r>
            <a:r>
              <a:rPr lang="en-US" sz="4000" dirty="0"/>
              <a:t>Arial Bold 40pt</a:t>
            </a:r>
            <a:endParaRPr lang="en-US" dirty="0"/>
          </a:p>
        </p:txBody>
      </p:sp>
      <p:sp>
        <p:nvSpPr>
          <p:cNvPr id="5" name="Slide Number Placeholder 4">
            <a:extLst>
              <a:ext uri="{FF2B5EF4-FFF2-40B4-BE49-F238E27FC236}">
                <a16:creationId xmlns:a16="http://schemas.microsoft.com/office/drawing/2014/main" id="{31FE9714-E321-4E4D-AB37-E0FDCF5A60FE}"/>
              </a:ext>
            </a:extLst>
          </p:cNvPr>
          <p:cNvSpPr>
            <a:spLocks noGrp="1"/>
          </p:cNvSpPr>
          <p:nvPr>
            <p:ph type="sldNum" sz="quarter" idx="10"/>
          </p:nvPr>
        </p:nvSpPr>
        <p:spPr/>
        <p:txBody>
          <a:bodyPr/>
          <a:lstStyle/>
          <a:p>
            <a:fld id="{0E109EA1-A30D-9743-9DCC-41793B4C74E6}" type="slidenum">
              <a:rPr lang="en-US" smtClean="0"/>
              <a:pPr/>
              <a:t>‹#›</a:t>
            </a:fld>
            <a:endParaRPr lang="en-US" dirty="0"/>
          </a:p>
        </p:txBody>
      </p:sp>
      <p:sp>
        <p:nvSpPr>
          <p:cNvPr id="6" name="Content Placeholder 2">
            <a:extLst>
              <a:ext uri="{FF2B5EF4-FFF2-40B4-BE49-F238E27FC236}">
                <a16:creationId xmlns:a16="http://schemas.microsoft.com/office/drawing/2014/main" id="{6776896A-6C81-A262-EB47-27F3AC968434}"/>
              </a:ext>
            </a:extLst>
          </p:cNvPr>
          <p:cNvSpPr>
            <a:spLocks noGrp="1"/>
          </p:cNvSpPr>
          <p:nvPr>
            <p:ph sz="half" idx="11" hasCustomPrompt="1"/>
          </p:nvPr>
        </p:nvSpPr>
        <p:spPr>
          <a:xfrm>
            <a:off x="7570032" y="0"/>
            <a:ext cx="4610065" cy="6176963"/>
          </a:xfrm>
          <a:prstGeom prst="rect">
            <a:avLst/>
          </a:prstGeom>
        </p:spPr>
        <p:txBody>
          <a:bodyPr anchor="ctr" anchorCtr="0"/>
          <a:lstStyle>
            <a:lvl1pPr algn="ctr">
              <a:defRPr/>
            </a:lvl1pPr>
          </a:lstStyle>
          <a:p>
            <a:pPr marL="0" indent="0">
              <a:lnSpc>
                <a:spcPct val="70000"/>
              </a:lnSpc>
              <a:buNone/>
            </a:pPr>
            <a:r>
              <a:rPr lang="en-US" sz="2000" dirty="0"/>
              <a:t>Picture here</a:t>
            </a:r>
          </a:p>
        </p:txBody>
      </p:sp>
      <p:sp>
        <p:nvSpPr>
          <p:cNvPr id="7" name="Content Placeholder 2">
            <a:extLst>
              <a:ext uri="{FF2B5EF4-FFF2-40B4-BE49-F238E27FC236}">
                <a16:creationId xmlns:a16="http://schemas.microsoft.com/office/drawing/2014/main" id="{5B3E1637-45E8-5BE3-1920-6EAC1311DCC0}"/>
              </a:ext>
            </a:extLst>
          </p:cNvPr>
          <p:cNvSpPr>
            <a:spLocks noGrp="1"/>
          </p:cNvSpPr>
          <p:nvPr>
            <p:ph sz="half" idx="1" hasCustomPrompt="1"/>
          </p:nvPr>
        </p:nvSpPr>
        <p:spPr>
          <a:xfrm>
            <a:off x="822960" y="1371600"/>
            <a:ext cx="6675120" cy="4389120"/>
          </a:xfrm>
          <a:prstGeom prst="rect">
            <a:avLst/>
          </a:prstGeom>
        </p:spPr>
        <p:txBody>
          <a:bodyPr wrap="square">
            <a:noAutofit/>
          </a:bodyPr>
          <a:lstStyle>
            <a:lvl1pPr marL="14288" marR="0" indent="0" algn="l" defTabSz="914400" rtl="0" eaLnBrk="1" fontAlgn="auto" latinLnBrk="0" hangingPunct="1">
              <a:lnSpc>
                <a:spcPct val="100000"/>
              </a:lnSpc>
              <a:spcBef>
                <a:spcPts val="1000"/>
              </a:spcBef>
              <a:spcAft>
                <a:spcPts val="0"/>
              </a:spcAft>
              <a:buClr>
                <a:srgbClr val="9E7E38"/>
              </a:buClr>
              <a:buSzPct val="110000"/>
              <a:buFontTx/>
              <a:buNone/>
              <a:tabLst/>
              <a:defRPr sz="2000"/>
            </a:lvl1pPr>
            <a:lvl2pPr marL="14288" indent="0">
              <a:buFontTx/>
              <a:buNone/>
              <a:tabLst/>
              <a:defRPr sz="2000"/>
            </a:lvl2pPr>
            <a:lvl3pPr marL="14288" indent="0">
              <a:buFontTx/>
              <a:buNone/>
              <a:tabLst/>
              <a:defRPr sz="2000"/>
            </a:lvl3pPr>
            <a:lvl4pPr marL="14288" indent="0">
              <a:buFontTx/>
              <a:buNone/>
              <a:tabLst/>
              <a:defRPr sz="2000"/>
            </a:lvl4pPr>
            <a:lvl5pPr marL="14288" indent="0">
              <a:buFontTx/>
              <a:buNone/>
              <a:tabLst/>
              <a:defRPr sz="2000"/>
            </a:lvl5pPr>
          </a:lstStyle>
          <a:p>
            <a:pPr marL="0" indent="0">
              <a:lnSpc>
                <a:spcPct val="70000"/>
              </a:lnSpc>
              <a:buNone/>
            </a:pPr>
            <a:r>
              <a:rPr lang="en-US" sz="2400" b="1" dirty="0"/>
              <a:t>Subhead, Arial Bold 24pt</a:t>
            </a:r>
          </a:p>
          <a:p>
            <a:pPr lvl="0"/>
            <a:r>
              <a:rPr lang="en-US" dirty="0"/>
              <a:t>Body copy text is Arial 20pt left justified. Body copy text is Arial 20pt left justified. Body copy text is Arial 20pt left justified.</a:t>
            </a:r>
          </a:p>
          <a:p>
            <a:pPr marL="342900" indent="-342900">
              <a:lnSpc>
                <a:spcPct val="100000"/>
              </a:lnSpc>
              <a:buSzPct val="110000"/>
            </a:pPr>
            <a:endParaRPr lang="en-US" sz="2000" dirty="0"/>
          </a:p>
        </p:txBody>
      </p:sp>
    </p:spTree>
    <p:extLst>
      <p:ext uri="{BB962C8B-B14F-4D97-AF65-F5344CB8AC3E}">
        <p14:creationId xmlns:p14="http://schemas.microsoft.com/office/powerpoint/2010/main" val="828774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9485-3680-554B-A5D6-C6CF2C77F982}"/>
              </a:ext>
            </a:extLst>
          </p:cNvPr>
          <p:cNvSpPr>
            <a:spLocks noGrp="1"/>
          </p:cNvSpPr>
          <p:nvPr>
            <p:ph type="title" hasCustomPrompt="1"/>
          </p:nvPr>
        </p:nvSpPr>
        <p:spPr>
          <a:xfrm>
            <a:off x="822960" y="365760"/>
            <a:ext cx="10515600" cy="822960"/>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n-US" dirty="0"/>
              <a:t>Title – Arial Bold 40 </a:t>
            </a:r>
            <a:r>
              <a:rPr lang="en-US" dirty="0" err="1"/>
              <a:t>pt</a:t>
            </a:r>
            <a:endParaRPr lang="en-US" dirty="0"/>
          </a:p>
        </p:txBody>
      </p:sp>
      <p:sp>
        <p:nvSpPr>
          <p:cNvPr id="3" name="Content Placeholder 2">
            <a:extLst>
              <a:ext uri="{FF2B5EF4-FFF2-40B4-BE49-F238E27FC236}">
                <a16:creationId xmlns:a16="http://schemas.microsoft.com/office/drawing/2014/main" id="{74B9BCAA-896B-C24E-B578-EFE7F2A2BDE8}"/>
              </a:ext>
            </a:extLst>
          </p:cNvPr>
          <p:cNvSpPr>
            <a:spLocks noGrp="1"/>
          </p:cNvSpPr>
          <p:nvPr>
            <p:ph idx="1" hasCustomPrompt="1"/>
          </p:nvPr>
        </p:nvSpPr>
        <p:spPr>
          <a:xfrm>
            <a:off x="822960" y="1371600"/>
            <a:ext cx="10515600" cy="4389120"/>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indent="0">
              <a:lnSpc>
                <a:spcPct val="70000"/>
              </a:lnSpc>
              <a:buNone/>
            </a:pPr>
            <a:r>
              <a:rPr lang="en-US" sz="2400" b="1" dirty="0"/>
              <a:t>Subhead, Arial Bold 24pt</a:t>
            </a:r>
          </a:p>
          <a:p>
            <a:pPr marL="342900" indent="-342900">
              <a:lnSpc>
                <a:spcPct val="100000"/>
              </a:lnSpc>
              <a:buSzPct val="110000"/>
            </a:pPr>
            <a:r>
              <a:rPr lang="en-US" sz="2000" dirty="0"/>
              <a:t>Use Two Column Content Slide</a:t>
            </a:r>
          </a:p>
          <a:p>
            <a:pPr marL="342900" indent="-342900">
              <a:lnSpc>
                <a:spcPct val="100000"/>
              </a:lnSpc>
              <a:buSzPct val="110000"/>
            </a:pPr>
            <a:r>
              <a:rPr lang="en-US" sz="2000" dirty="0"/>
              <a:t>Text is Arial at 20pt</a:t>
            </a:r>
          </a:p>
          <a:p>
            <a:pPr marL="342900" indent="-342900">
              <a:lnSpc>
                <a:spcPct val="100000"/>
              </a:lnSpc>
              <a:buSzPct val="110000"/>
            </a:pPr>
            <a:r>
              <a:rPr lang="en-US" sz="2000" dirty="0"/>
              <a:t>Character Spacing is Normal</a:t>
            </a:r>
          </a:p>
          <a:p>
            <a:pPr marL="342900" indent="-342900">
              <a:lnSpc>
                <a:spcPct val="100000"/>
              </a:lnSpc>
              <a:buSzPct val="110000"/>
            </a:pPr>
            <a:r>
              <a:rPr lang="en-US" sz="2000" dirty="0"/>
              <a:t>Gold Text Bullet</a:t>
            </a:r>
          </a:p>
          <a:p>
            <a:pPr marL="342900" indent="-342900">
              <a:lnSpc>
                <a:spcPct val="100000"/>
              </a:lnSpc>
              <a:buSzPct val="110000"/>
            </a:pPr>
            <a:r>
              <a:rPr lang="en-US" sz="2000" dirty="0"/>
              <a:t>Line Spacing is 1</a:t>
            </a:r>
          </a:p>
          <a:p>
            <a:pPr marL="342900" indent="-342900">
              <a:lnSpc>
                <a:spcPct val="100000"/>
              </a:lnSpc>
              <a:buSzPct val="110000"/>
            </a:pPr>
            <a:r>
              <a:rPr lang="en-US" sz="2000" dirty="0"/>
              <a:t>How to Treat Sub-Bullet Points</a:t>
            </a:r>
          </a:p>
          <a:p>
            <a:pPr lvl="1">
              <a:lnSpc>
                <a:spcPct val="100000"/>
              </a:lnSpc>
              <a:buSzPct val="110000"/>
            </a:pPr>
            <a:r>
              <a:rPr lang="en-US" sz="1600" dirty="0"/>
              <a:t>Sub-Bullet Indent once, Arial at 16pt </a:t>
            </a:r>
          </a:p>
          <a:p>
            <a:pPr lvl="1">
              <a:lnSpc>
                <a:spcPct val="100000"/>
              </a:lnSpc>
              <a:buSzPct val="110000"/>
            </a:pPr>
            <a:r>
              <a:rPr lang="en-US" sz="1600" dirty="0"/>
              <a:t>Sub-Bullet Indent once, Arial at 16pt </a:t>
            </a:r>
            <a:endParaRPr lang="en-US" sz="2000" dirty="0"/>
          </a:p>
        </p:txBody>
      </p:sp>
      <p:sp>
        <p:nvSpPr>
          <p:cNvPr id="4" name="Slide Number Placeholder 3">
            <a:extLst>
              <a:ext uri="{FF2B5EF4-FFF2-40B4-BE49-F238E27FC236}">
                <a16:creationId xmlns:a16="http://schemas.microsoft.com/office/drawing/2014/main" id="{D8637138-0059-A843-AD29-BCAD2E7DC8AA}"/>
              </a:ext>
            </a:extLst>
          </p:cNvPr>
          <p:cNvSpPr>
            <a:spLocks noGrp="1"/>
          </p:cNvSpPr>
          <p:nvPr>
            <p:ph type="sldNum" sz="quarter" idx="10"/>
          </p:nvPr>
        </p:nvSpPr>
        <p:spPr/>
        <p:txBody>
          <a:bodyPr/>
          <a:lstStyle/>
          <a:p>
            <a:fld id="{0E109EA1-A30D-9743-9DCC-41793B4C74E6}" type="slidenum">
              <a:rPr lang="en-US" smtClean="0"/>
              <a:pPr/>
              <a:t>‹#›</a:t>
            </a:fld>
            <a:endParaRPr lang="en-US" dirty="0"/>
          </a:p>
        </p:txBody>
      </p:sp>
    </p:spTree>
    <p:extLst>
      <p:ext uri="{BB962C8B-B14F-4D97-AF65-F5344CB8AC3E}">
        <p14:creationId xmlns:p14="http://schemas.microsoft.com/office/powerpoint/2010/main" val="2884361657"/>
      </p:ext>
    </p:extLst>
  </p:cSld>
  <p:clrMapOvr>
    <a:masterClrMapping/>
  </p:clrMapOvr>
  <p:extLst>
    <p:ext uri="{DCECCB84-F9BA-43D5-87BE-67443E8EF086}">
      <p15:sldGuideLst xmlns:p15="http://schemas.microsoft.com/office/powerpoint/2012/main">
        <p15:guide id="1" orient="horz" pos="86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ne column text only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9485-3680-554B-A5D6-C6CF2C77F982}"/>
              </a:ext>
            </a:extLst>
          </p:cNvPr>
          <p:cNvSpPr>
            <a:spLocks noGrp="1"/>
          </p:cNvSpPr>
          <p:nvPr>
            <p:ph type="title" hasCustomPrompt="1"/>
          </p:nvPr>
        </p:nvSpPr>
        <p:spPr>
          <a:xfrm>
            <a:off x="822960" y="365760"/>
            <a:ext cx="10629275" cy="877266"/>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n-US" dirty="0"/>
              <a:t>Title – Arial Bold 40 </a:t>
            </a:r>
            <a:r>
              <a:rPr lang="en-US" dirty="0" err="1"/>
              <a:t>pt</a:t>
            </a:r>
            <a:endParaRPr lang="en-US" dirty="0"/>
          </a:p>
        </p:txBody>
      </p:sp>
      <p:sp>
        <p:nvSpPr>
          <p:cNvPr id="3" name="Content Placeholder 2">
            <a:extLst>
              <a:ext uri="{FF2B5EF4-FFF2-40B4-BE49-F238E27FC236}">
                <a16:creationId xmlns:a16="http://schemas.microsoft.com/office/drawing/2014/main" id="{74B9BCAA-896B-C24E-B578-EFE7F2A2BDE8}"/>
              </a:ext>
            </a:extLst>
          </p:cNvPr>
          <p:cNvSpPr>
            <a:spLocks noGrp="1"/>
          </p:cNvSpPr>
          <p:nvPr>
            <p:ph idx="1" hasCustomPrompt="1"/>
          </p:nvPr>
        </p:nvSpPr>
        <p:spPr>
          <a:xfrm>
            <a:off x="822960" y="1371600"/>
            <a:ext cx="10629276" cy="4775546"/>
          </a:xfrm>
          <a:prstGeom prst="rect">
            <a:avLst/>
          </a:prstGeom>
        </p:spPr>
        <p:txBody>
          <a:bodyPr/>
          <a:lstStyle>
            <a:lvl1pPr marL="0" indent="0">
              <a:lnSpc>
                <a:spcPct val="100000"/>
              </a:lnSpc>
              <a:buNone/>
              <a:defRPr sz="20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indent="0">
              <a:lnSpc>
                <a:spcPct val="70000"/>
              </a:lnSpc>
              <a:buNone/>
            </a:pPr>
            <a:r>
              <a:rPr lang="en-US" sz="2400" b="1" dirty="0"/>
              <a:t>Subhead, Arial Bold 24pt</a:t>
            </a:r>
          </a:p>
          <a:p>
            <a:pPr lvl="0"/>
            <a:r>
              <a:rPr lang="en-US" dirty="0"/>
              <a:t>Body copy text is Arial 20pt left justified. Body copy text is Arial 20pt left justified. Body copy text is Arial 20pt left justified. Body copy text is Arial 20pt left justified. Body copy text is Arial 20pt left justified.</a:t>
            </a:r>
          </a:p>
        </p:txBody>
      </p:sp>
      <p:sp>
        <p:nvSpPr>
          <p:cNvPr id="4" name="Slide Number Placeholder 3">
            <a:extLst>
              <a:ext uri="{FF2B5EF4-FFF2-40B4-BE49-F238E27FC236}">
                <a16:creationId xmlns:a16="http://schemas.microsoft.com/office/drawing/2014/main" id="{D8637138-0059-A843-AD29-BCAD2E7DC8AA}"/>
              </a:ext>
            </a:extLst>
          </p:cNvPr>
          <p:cNvSpPr>
            <a:spLocks noGrp="1"/>
          </p:cNvSpPr>
          <p:nvPr>
            <p:ph type="sldNum" sz="quarter" idx="10"/>
          </p:nvPr>
        </p:nvSpPr>
        <p:spPr/>
        <p:txBody>
          <a:bodyPr/>
          <a:lstStyle/>
          <a:p>
            <a:fld id="{0E109EA1-A30D-9743-9DCC-41793B4C74E6}" type="slidenum">
              <a:rPr lang="en-US" smtClean="0"/>
              <a:pPr/>
              <a:t>‹#›</a:t>
            </a:fld>
            <a:endParaRPr lang="en-US" dirty="0"/>
          </a:p>
        </p:txBody>
      </p:sp>
    </p:spTree>
    <p:extLst>
      <p:ext uri="{BB962C8B-B14F-4D97-AF65-F5344CB8AC3E}">
        <p14:creationId xmlns:p14="http://schemas.microsoft.com/office/powerpoint/2010/main" val="14052581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 Shie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9485-3680-554B-A5D6-C6CF2C77F982}"/>
              </a:ext>
            </a:extLst>
          </p:cNvPr>
          <p:cNvSpPr>
            <a:spLocks noGrp="1"/>
          </p:cNvSpPr>
          <p:nvPr>
            <p:ph type="title" hasCustomPrompt="1"/>
          </p:nvPr>
        </p:nvSpPr>
        <p:spPr>
          <a:xfrm>
            <a:off x="822960" y="365760"/>
            <a:ext cx="10629275" cy="877266"/>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n-US" dirty="0"/>
              <a:t>Title – Arial Bold 40 </a:t>
            </a:r>
            <a:r>
              <a:rPr lang="en-US" dirty="0" err="1"/>
              <a:t>pt</a:t>
            </a:r>
            <a:endParaRPr lang="en-US" dirty="0"/>
          </a:p>
        </p:txBody>
      </p:sp>
      <p:sp>
        <p:nvSpPr>
          <p:cNvPr id="3" name="Content Placeholder 2">
            <a:extLst>
              <a:ext uri="{FF2B5EF4-FFF2-40B4-BE49-F238E27FC236}">
                <a16:creationId xmlns:a16="http://schemas.microsoft.com/office/drawing/2014/main" id="{74B9BCAA-896B-C24E-B578-EFE7F2A2BDE8}"/>
              </a:ext>
            </a:extLst>
          </p:cNvPr>
          <p:cNvSpPr>
            <a:spLocks noGrp="1"/>
          </p:cNvSpPr>
          <p:nvPr>
            <p:ph idx="1" hasCustomPrompt="1"/>
          </p:nvPr>
        </p:nvSpPr>
        <p:spPr>
          <a:xfrm>
            <a:off x="822960" y="1371600"/>
            <a:ext cx="10629276" cy="4775546"/>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indent="0">
              <a:lnSpc>
                <a:spcPct val="70000"/>
              </a:lnSpc>
              <a:buNone/>
            </a:pPr>
            <a:r>
              <a:rPr lang="en-US" sz="2400" b="1" dirty="0"/>
              <a:t>Subhead, Arial Bold 24pt</a:t>
            </a:r>
          </a:p>
          <a:p>
            <a:pPr marL="342900" indent="-342900">
              <a:lnSpc>
                <a:spcPct val="100000"/>
              </a:lnSpc>
              <a:buSzPct val="110000"/>
            </a:pPr>
            <a:r>
              <a:rPr lang="en-US" sz="2000" dirty="0"/>
              <a:t>Use Two Column Content Slide</a:t>
            </a:r>
          </a:p>
          <a:p>
            <a:pPr marL="342900" indent="-342900">
              <a:lnSpc>
                <a:spcPct val="100000"/>
              </a:lnSpc>
              <a:buSzPct val="110000"/>
            </a:pPr>
            <a:r>
              <a:rPr lang="en-US" sz="2000" dirty="0"/>
              <a:t>Text is Arial at 20pt</a:t>
            </a:r>
          </a:p>
          <a:p>
            <a:pPr marL="342900" indent="-342900">
              <a:lnSpc>
                <a:spcPct val="100000"/>
              </a:lnSpc>
              <a:buSzPct val="110000"/>
            </a:pPr>
            <a:r>
              <a:rPr lang="en-US" sz="2000" dirty="0"/>
              <a:t>Character Spacing is Normal</a:t>
            </a:r>
          </a:p>
          <a:p>
            <a:pPr marL="342900" indent="-342900">
              <a:lnSpc>
                <a:spcPct val="100000"/>
              </a:lnSpc>
              <a:buSzPct val="110000"/>
            </a:pPr>
            <a:r>
              <a:rPr lang="en-US" sz="2000" dirty="0"/>
              <a:t>Gold Text Bullet</a:t>
            </a:r>
          </a:p>
          <a:p>
            <a:pPr marL="342900" indent="-342900">
              <a:lnSpc>
                <a:spcPct val="100000"/>
              </a:lnSpc>
              <a:buSzPct val="110000"/>
            </a:pPr>
            <a:r>
              <a:rPr lang="en-US" sz="2000" dirty="0"/>
              <a:t>Line Spacing is 1</a:t>
            </a:r>
          </a:p>
          <a:p>
            <a:pPr marL="342900" indent="-342900">
              <a:lnSpc>
                <a:spcPct val="100000"/>
              </a:lnSpc>
              <a:buSzPct val="110000"/>
            </a:pPr>
            <a:r>
              <a:rPr lang="en-US" sz="2000" dirty="0"/>
              <a:t>How to Treat Sub-Bullet Points</a:t>
            </a:r>
          </a:p>
          <a:p>
            <a:pPr lvl="1">
              <a:lnSpc>
                <a:spcPct val="100000"/>
              </a:lnSpc>
              <a:buSzPct val="110000"/>
            </a:pPr>
            <a:r>
              <a:rPr lang="en-US" sz="1600" dirty="0"/>
              <a:t>Sub-Bullet Indent once, Arial at 16pt </a:t>
            </a:r>
          </a:p>
          <a:p>
            <a:pPr lvl="1">
              <a:lnSpc>
                <a:spcPct val="100000"/>
              </a:lnSpc>
              <a:buSzPct val="110000"/>
            </a:pPr>
            <a:r>
              <a:rPr lang="en-US" sz="1600" dirty="0"/>
              <a:t>Sub-Bullet Indent once, Arial at 16pt </a:t>
            </a:r>
            <a:endParaRPr lang="en-US" sz="2000" dirty="0"/>
          </a:p>
        </p:txBody>
      </p:sp>
      <p:sp>
        <p:nvSpPr>
          <p:cNvPr id="4" name="Slide Number Placeholder 3">
            <a:extLst>
              <a:ext uri="{FF2B5EF4-FFF2-40B4-BE49-F238E27FC236}">
                <a16:creationId xmlns:a16="http://schemas.microsoft.com/office/drawing/2014/main" id="{D8637138-0059-A843-AD29-BCAD2E7DC8AA}"/>
              </a:ext>
            </a:extLst>
          </p:cNvPr>
          <p:cNvSpPr>
            <a:spLocks noGrp="1"/>
          </p:cNvSpPr>
          <p:nvPr>
            <p:ph type="sldNum" sz="quarter" idx="10"/>
          </p:nvPr>
        </p:nvSpPr>
        <p:spPr/>
        <p:txBody>
          <a:bodyPr/>
          <a:lstStyle/>
          <a:p>
            <a:fld id="{0E109EA1-A30D-9743-9DCC-41793B4C74E6}" type="slidenum">
              <a:rPr lang="en-US" smtClean="0"/>
              <a:pPr/>
              <a:t>‹#›</a:t>
            </a:fld>
            <a:endParaRPr lang="en-US" dirty="0"/>
          </a:p>
        </p:txBody>
      </p:sp>
      <p:pic>
        <p:nvPicPr>
          <p:cNvPr id="5" name="Picture 4">
            <a:extLst>
              <a:ext uri="{FF2B5EF4-FFF2-40B4-BE49-F238E27FC236}">
                <a16:creationId xmlns:a16="http://schemas.microsoft.com/office/drawing/2014/main" id="{CB275CD5-F16B-3B7E-4E55-435CF96033BB}"/>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1031" r="13297"/>
          <a:stretch/>
        </p:blipFill>
        <p:spPr>
          <a:xfrm>
            <a:off x="7129448" y="344765"/>
            <a:ext cx="5062552" cy="5770286"/>
          </a:xfrm>
          <a:prstGeom prst="rect">
            <a:avLst/>
          </a:prstGeom>
        </p:spPr>
      </p:pic>
    </p:spTree>
    <p:extLst>
      <p:ext uri="{BB962C8B-B14F-4D97-AF65-F5344CB8AC3E}">
        <p14:creationId xmlns:p14="http://schemas.microsoft.com/office/powerpoint/2010/main" val="1273739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body copy - Shie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B9485-3680-554B-A5D6-C6CF2C77F982}"/>
              </a:ext>
            </a:extLst>
          </p:cNvPr>
          <p:cNvSpPr>
            <a:spLocks noGrp="1"/>
          </p:cNvSpPr>
          <p:nvPr>
            <p:ph type="title" hasCustomPrompt="1"/>
          </p:nvPr>
        </p:nvSpPr>
        <p:spPr>
          <a:xfrm>
            <a:off x="822960" y="365760"/>
            <a:ext cx="10629275" cy="877266"/>
          </a:xfrm>
          <a:prstGeom prst="rect">
            <a:avLst/>
          </a:prstGeom>
        </p:spPr>
        <p:txBody>
          <a:bodyPr>
            <a:normAutofit/>
          </a:bodyPr>
          <a:lstStyle>
            <a:lvl1pPr>
              <a:defRPr sz="4000">
                <a:latin typeface="Arial" panose="020B0604020202020204" pitchFamily="34" charset="0"/>
                <a:cs typeface="Arial" panose="020B0604020202020204" pitchFamily="34" charset="0"/>
              </a:defRPr>
            </a:lvl1pPr>
          </a:lstStyle>
          <a:p>
            <a:r>
              <a:rPr lang="en-US" dirty="0"/>
              <a:t>Title – Arial Bold 40 </a:t>
            </a:r>
            <a:r>
              <a:rPr lang="en-US" dirty="0" err="1"/>
              <a:t>pt</a:t>
            </a:r>
            <a:endParaRPr lang="en-US" dirty="0"/>
          </a:p>
        </p:txBody>
      </p:sp>
      <p:sp>
        <p:nvSpPr>
          <p:cNvPr id="3" name="Content Placeholder 2">
            <a:extLst>
              <a:ext uri="{FF2B5EF4-FFF2-40B4-BE49-F238E27FC236}">
                <a16:creationId xmlns:a16="http://schemas.microsoft.com/office/drawing/2014/main" id="{74B9BCAA-896B-C24E-B578-EFE7F2A2BDE8}"/>
              </a:ext>
            </a:extLst>
          </p:cNvPr>
          <p:cNvSpPr>
            <a:spLocks noGrp="1"/>
          </p:cNvSpPr>
          <p:nvPr>
            <p:ph idx="1" hasCustomPrompt="1"/>
          </p:nvPr>
        </p:nvSpPr>
        <p:spPr>
          <a:xfrm>
            <a:off x="822960" y="1371600"/>
            <a:ext cx="10629276" cy="4775546"/>
          </a:xfrm>
          <a:prstGeom prst="rect">
            <a:avLst/>
          </a:prstGeom>
        </p:spPr>
        <p:txBody>
          <a:bodyPr/>
          <a:lstStyle>
            <a:lvl1pPr marL="0" indent="0">
              <a:lnSpc>
                <a:spcPct val="100000"/>
              </a:lnSpc>
              <a:buNone/>
              <a:defRPr sz="20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marL="0" indent="0">
              <a:lnSpc>
                <a:spcPct val="70000"/>
              </a:lnSpc>
              <a:buNone/>
            </a:pPr>
            <a:r>
              <a:rPr lang="en-US" sz="2400" b="1" dirty="0"/>
              <a:t>Subhead, Arial Bold 24pt</a:t>
            </a:r>
          </a:p>
          <a:p>
            <a:pPr lvl="0"/>
            <a:r>
              <a:rPr lang="en-US" dirty="0"/>
              <a:t>Body copy text is Arial 20pt left justified. Body copy text is Arial 20pt left justified. Body copy text is Arial 20pt left justified. Body copy text is Arial 20pt left justified. Body copy text is Arial 20pt left justified.</a:t>
            </a:r>
          </a:p>
        </p:txBody>
      </p:sp>
      <p:sp>
        <p:nvSpPr>
          <p:cNvPr id="4" name="Slide Number Placeholder 3">
            <a:extLst>
              <a:ext uri="{FF2B5EF4-FFF2-40B4-BE49-F238E27FC236}">
                <a16:creationId xmlns:a16="http://schemas.microsoft.com/office/drawing/2014/main" id="{D8637138-0059-A843-AD29-BCAD2E7DC8AA}"/>
              </a:ext>
            </a:extLst>
          </p:cNvPr>
          <p:cNvSpPr>
            <a:spLocks noGrp="1"/>
          </p:cNvSpPr>
          <p:nvPr>
            <p:ph type="sldNum" sz="quarter" idx="10"/>
          </p:nvPr>
        </p:nvSpPr>
        <p:spPr/>
        <p:txBody>
          <a:bodyPr/>
          <a:lstStyle/>
          <a:p>
            <a:fld id="{0E109EA1-A30D-9743-9DCC-41793B4C74E6}" type="slidenum">
              <a:rPr lang="en-US" smtClean="0"/>
              <a:pPr/>
              <a:t>‹#›</a:t>
            </a:fld>
            <a:endParaRPr lang="en-US" dirty="0"/>
          </a:p>
        </p:txBody>
      </p:sp>
      <p:pic>
        <p:nvPicPr>
          <p:cNvPr id="5" name="Picture 4">
            <a:extLst>
              <a:ext uri="{FF2B5EF4-FFF2-40B4-BE49-F238E27FC236}">
                <a16:creationId xmlns:a16="http://schemas.microsoft.com/office/drawing/2014/main" id="{CADA0DEF-CAB8-560F-7B3F-D38A387A3413}"/>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1031" r="13297"/>
          <a:stretch/>
        </p:blipFill>
        <p:spPr>
          <a:xfrm>
            <a:off x="7129448" y="344765"/>
            <a:ext cx="5062552" cy="5770286"/>
          </a:xfrm>
          <a:prstGeom prst="rect">
            <a:avLst/>
          </a:prstGeom>
        </p:spPr>
      </p:pic>
    </p:spTree>
    <p:extLst>
      <p:ext uri="{BB962C8B-B14F-4D97-AF65-F5344CB8AC3E}">
        <p14:creationId xmlns:p14="http://schemas.microsoft.com/office/powerpoint/2010/main" val="2982572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 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F79F4-9B84-184C-8BB3-7A38D9094590}"/>
              </a:ext>
            </a:extLst>
          </p:cNvPr>
          <p:cNvSpPr>
            <a:spLocks noGrp="1"/>
          </p:cNvSpPr>
          <p:nvPr>
            <p:ph type="title" hasCustomPrompt="1"/>
          </p:nvPr>
        </p:nvSpPr>
        <p:spPr>
          <a:xfrm>
            <a:off x="822960" y="365760"/>
            <a:ext cx="9892748" cy="877266"/>
          </a:xfrm>
          <a:prstGeom prst="rect">
            <a:avLst/>
          </a:prstGeom>
        </p:spPr>
        <p:txBody>
          <a:bodyPr/>
          <a:lstStyle/>
          <a:p>
            <a:r>
              <a:rPr lang="en-US" dirty="0"/>
              <a:t>Title – Arial Bold 40 </a:t>
            </a:r>
            <a:r>
              <a:rPr lang="en-US" dirty="0" err="1"/>
              <a:t>pt</a:t>
            </a:r>
            <a:endParaRPr lang="en-US" dirty="0"/>
          </a:p>
        </p:txBody>
      </p:sp>
      <p:sp>
        <p:nvSpPr>
          <p:cNvPr id="3" name="Slide Number Placeholder 2">
            <a:extLst>
              <a:ext uri="{FF2B5EF4-FFF2-40B4-BE49-F238E27FC236}">
                <a16:creationId xmlns:a16="http://schemas.microsoft.com/office/drawing/2014/main" id="{5565B34D-C2D9-9842-8A76-C94BA6B57B35}"/>
              </a:ext>
            </a:extLst>
          </p:cNvPr>
          <p:cNvSpPr>
            <a:spLocks noGrp="1"/>
          </p:cNvSpPr>
          <p:nvPr>
            <p:ph type="sldNum" sz="quarter" idx="10"/>
          </p:nvPr>
        </p:nvSpPr>
        <p:spPr/>
        <p:txBody>
          <a:bodyPr/>
          <a:lstStyle/>
          <a:p>
            <a:fld id="{0E109EA1-A30D-9743-9DCC-41793B4C74E6}" type="slidenum">
              <a:rPr lang="en-US" smtClean="0"/>
              <a:pPr/>
              <a:t>‹#›</a:t>
            </a:fld>
            <a:endParaRPr lang="en-US" dirty="0"/>
          </a:p>
        </p:txBody>
      </p:sp>
    </p:spTree>
    <p:extLst>
      <p:ext uri="{BB962C8B-B14F-4D97-AF65-F5344CB8AC3E}">
        <p14:creationId xmlns:p14="http://schemas.microsoft.com/office/powerpoint/2010/main" val="135102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 Shie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F79F4-9B84-184C-8BB3-7A38D9094590}"/>
              </a:ext>
            </a:extLst>
          </p:cNvPr>
          <p:cNvSpPr>
            <a:spLocks noGrp="1"/>
          </p:cNvSpPr>
          <p:nvPr>
            <p:ph type="title" hasCustomPrompt="1"/>
          </p:nvPr>
        </p:nvSpPr>
        <p:spPr>
          <a:xfrm>
            <a:off x="822960" y="365760"/>
            <a:ext cx="10204174" cy="877266"/>
          </a:xfrm>
          <a:prstGeom prst="rect">
            <a:avLst/>
          </a:prstGeom>
        </p:spPr>
        <p:txBody>
          <a:bodyPr/>
          <a:lstStyle/>
          <a:p>
            <a:r>
              <a:rPr lang="en-US" dirty="0"/>
              <a:t>Title – Arial Bold 40 </a:t>
            </a:r>
            <a:r>
              <a:rPr lang="en-US" dirty="0" err="1"/>
              <a:t>pt</a:t>
            </a:r>
            <a:endParaRPr lang="en-US" dirty="0"/>
          </a:p>
        </p:txBody>
      </p:sp>
      <p:pic>
        <p:nvPicPr>
          <p:cNvPr id="18" name="Picture 17">
            <a:extLst>
              <a:ext uri="{FF2B5EF4-FFF2-40B4-BE49-F238E27FC236}">
                <a16:creationId xmlns:a16="http://schemas.microsoft.com/office/drawing/2014/main" id="{E81EA6F9-9853-994E-9691-56DDAEFB6460}"/>
              </a:ext>
            </a:extLst>
          </p:cNvPr>
          <p:cNvPicPr>
            <a:picLocks noChangeAspect="1"/>
          </p:cNvPicPr>
          <p:nvPr userDrawn="1"/>
        </p:nvPicPr>
        <p:blipFill rotWithShape="1">
          <a:blip r:embed="rId2" cstate="screen">
            <a:alphaModFix amt="5000"/>
            <a:extLst>
              <a:ext uri="{28A0092B-C50C-407E-A947-70E740481C1C}">
                <a14:useLocalDpi xmlns:a14="http://schemas.microsoft.com/office/drawing/2010/main"/>
              </a:ext>
            </a:extLst>
          </a:blip>
          <a:srcRect l="-1031" r="15894"/>
          <a:stretch/>
        </p:blipFill>
        <p:spPr>
          <a:xfrm>
            <a:off x="7285343" y="344765"/>
            <a:ext cx="4906657" cy="5763142"/>
          </a:xfrm>
          <a:prstGeom prst="rect">
            <a:avLst/>
          </a:prstGeom>
        </p:spPr>
      </p:pic>
      <p:sp>
        <p:nvSpPr>
          <p:cNvPr id="3" name="Slide Number Placeholder 2">
            <a:extLst>
              <a:ext uri="{FF2B5EF4-FFF2-40B4-BE49-F238E27FC236}">
                <a16:creationId xmlns:a16="http://schemas.microsoft.com/office/drawing/2014/main" id="{B956321F-BCFD-A544-9480-FBBD0CC0E9BE}"/>
              </a:ext>
            </a:extLst>
          </p:cNvPr>
          <p:cNvSpPr>
            <a:spLocks noGrp="1"/>
          </p:cNvSpPr>
          <p:nvPr>
            <p:ph type="sldNum" sz="quarter" idx="10"/>
          </p:nvPr>
        </p:nvSpPr>
        <p:spPr/>
        <p:txBody>
          <a:bodyPr/>
          <a:lstStyle/>
          <a:p>
            <a:fld id="{0E109EA1-A30D-9743-9DCC-41793B4C74E6}" type="slidenum">
              <a:rPr lang="en-US" smtClean="0"/>
              <a:pPr/>
              <a:t>‹#›</a:t>
            </a:fld>
            <a:endParaRPr lang="en-US" dirty="0"/>
          </a:p>
        </p:txBody>
      </p:sp>
    </p:spTree>
    <p:extLst>
      <p:ext uri="{BB962C8B-B14F-4D97-AF65-F5344CB8AC3E}">
        <p14:creationId xmlns:p14="http://schemas.microsoft.com/office/powerpoint/2010/main" val="2112578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 Photo 1a">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4E78E-54F4-B74E-BD7C-42C09A3F07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3DE20A9E-C9C7-6648-8725-58BBBF5B228A}"/>
              </a:ext>
            </a:extLst>
          </p:cNvPr>
          <p:cNvSpPr/>
          <p:nvPr userDrawn="1"/>
        </p:nvSpPr>
        <p:spPr>
          <a:xfrm>
            <a:off x="6894747" y="-1"/>
            <a:ext cx="3854501" cy="6858001"/>
          </a:xfrm>
          <a:prstGeom prst="rect">
            <a:avLst/>
          </a:prstGeom>
          <a:solidFill>
            <a:schemeClr val="tx1">
              <a:alpha val="847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5EFD34-7800-5E4E-9B46-38E6B57B419B}"/>
              </a:ext>
            </a:extLst>
          </p:cNvPr>
          <p:cNvSpPr>
            <a:spLocks noGrp="1"/>
          </p:cNvSpPr>
          <p:nvPr>
            <p:ph type="ctrTitle" hasCustomPrompt="1"/>
          </p:nvPr>
        </p:nvSpPr>
        <p:spPr>
          <a:xfrm>
            <a:off x="6894747" y="1478087"/>
            <a:ext cx="3854501" cy="1709530"/>
          </a:xfrm>
          <a:prstGeom prst="rect">
            <a:avLst/>
          </a:prstGeom>
        </p:spPr>
        <p:txBody>
          <a:bodyPr anchor="b">
            <a:normAutofit/>
          </a:bodyPr>
          <a:lstStyle>
            <a:lvl1pPr algn="ctr">
              <a:defRPr sz="4800">
                <a:solidFill>
                  <a:schemeClr val="bg1"/>
                </a:solidFill>
              </a:defRPr>
            </a:lvl1pPr>
          </a:lstStyle>
          <a:p>
            <a:r>
              <a:rPr lang="en-US" dirty="0"/>
              <a:t>Section </a:t>
            </a:r>
            <a:br>
              <a:rPr lang="en-US" dirty="0"/>
            </a:br>
            <a:r>
              <a:rPr lang="en-US" dirty="0"/>
              <a:t>Title 1a</a:t>
            </a:r>
          </a:p>
        </p:txBody>
      </p:sp>
      <p:sp>
        <p:nvSpPr>
          <p:cNvPr id="3" name="Subtitle 2">
            <a:extLst>
              <a:ext uri="{FF2B5EF4-FFF2-40B4-BE49-F238E27FC236}">
                <a16:creationId xmlns:a16="http://schemas.microsoft.com/office/drawing/2014/main" id="{41F93A90-7195-814E-97E8-1976EDCAF7EB}"/>
              </a:ext>
            </a:extLst>
          </p:cNvPr>
          <p:cNvSpPr>
            <a:spLocks noGrp="1"/>
          </p:cNvSpPr>
          <p:nvPr>
            <p:ph type="subTitle" idx="1" hasCustomPrompt="1"/>
          </p:nvPr>
        </p:nvSpPr>
        <p:spPr>
          <a:xfrm>
            <a:off x="6925638" y="3448819"/>
            <a:ext cx="3792718" cy="502347"/>
          </a:xfrm>
          <a:prstGeom prst="rect">
            <a:avLst/>
          </a:prstGeom>
        </p:spPr>
        <p:txBody>
          <a:bodyPr>
            <a:noAutofit/>
          </a:bodyPr>
          <a:lstStyle>
            <a:lvl1pPr marL="0" indent="0" algn="ctr">
              <a:buNone/>
              <a:defRPr sz="1500" cap="all" spc="20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 preferably all caps</a:t>
            </a:r>
          </a:p>
        </p:txBody>
      </p:sp>
      <p:cxnSp>
        <p:nvCxnSpPr>
          <p:cNvPr id="7" name="Straight Connector 6">
            <a:extLst>
              <a:ext uri="{FF2B5EF4-FFF2-40B4-BE49-F238E27FC236}">
                <a16:creationId xmlns:a16="http://schemas.microsoft.com/office/drawing/2014/main" id="{DA6E8608-5552-7D40-B504-15EE9897A2F2}"/>
              </a:ext>
            </a:extLst>
          </p:cNvPr>
          <p:cNvCxnSpPr>
            <a:cxnSpLocks/>
          </p:cNvCxnSpPr>
          <p:nvPr userDrawn="1"/>
        </p:nvCxnSpPr>
        <p:spPr>
          <a:xfrm>
            <a:off x="7317023" y="3289856"/>
            <a:ext cx="3009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2575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 Photo 1b">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4E78E-54F4-B74E-BD7C-42C09A3F07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3DE20A9E-C9C7-6648-8725-58BBBF5B228A}"/>
              </a:ext>
            </a:extLst>
          </p:cNvPr>
          <p:cNvSpPr/>
          <p:nvPr userDrawn="1"/>
        </p:nvSpPr>
        <p:spPr>
          <a:xfrm>
            <a:off x="1603219" y="-1"/>
            <a:ext cx="3854501" cy="6858001"/>
          </a:xfrm>
          <a:prstGeom prst="rect">
            <a:avLst/>
          </a:prstGeom>
          <a:solidFill>
            <a:schemeClr val="tx1">
              <a:alpha val="8471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5EFD34-7800-5E4E-9B46-38E6B57B419B}"/>
              </a:ext>
            </a:extLst>
          </p:cNvPr>
          <p:cNvSpPr>
            <a:spLocks noGrp="1"/>
          </p:cNvSpPr>
          <p:nvPr>
            <p:ph type="ctrTitle" hasCustomPrompt="1"/>
          </p:nvPr>
        </p:nvSpPr>
        <p:spPr>
          <a:xfrm>
            <a:off x="1603219" y="1478087"/>
            <a:ext cx="3854501" cy="1709530"/>
          </a:xfrm>
          <a:prstGeom prst="rect">
            <a:avLst/>
          </a:prstGeom>
        </p:spPr>
        <p:txBody>
          <a:bodyPr anchor="b">
            <a:normAutofit/>
          </a:bodyPr>
          <a:lstStyle>
            <a:lvl1pPr algn="ctr">
              <a:defRPr sz="4800">
                <a:solidFill>
                  <a:schemeClr val="bg1"/>
                </a:solidFill>
              </a:defRPr>
            </a:lvl1pPr>
          </a:lstStyle>
          <a:p>
            <a:r>
              <a:rPr lang="en-US" dirty="0"/>
              <a:t>Section </a:t>
            </a:r>
            <a:br>
              <a:rPr lang="en-US" dirty="0"/>
            </a:br>
            <a:r>
              <a:rPr lang="en-US" dirty="0"/>
              <a:t>Title 1b</a:t>
            </a:r>
          </a:p>
        </p:txBody>
      </p:sp>
      <p:sp>
        <p:nvSpPr>
          <p:cNvPr id="3" name="Subtitle 2">
            <a:extLst>
              <a:ext uri="{FF2B5EF4-FFF2-40B4-BE49-F238E27FC236}">
                <a16:creationId xmlns:a16="http://schemas.microsoft.com/office/drawing/2014/main" id="{41F93A90-7195-814E-97E8-1976EDCAF7EB}"/>
              </a:ext>
            </a:extLst>
          </p:cNvPr>
          <p:cNvSpPr>
            <a:spLocks noGrp="1"/>
          </p:cNvSpPr>
          <p:nvPr>
            <p:ph type="subTitle" idx="1" hasCustomPrompt="1"/>
          </p:nvPr>
        </p:nvSpPr>
        <p:spPr>
          <a:xfrm>
            <a:off x="1634110" y="3448819"/>
            <a:ext cx="3792718" cy="502347"/>
          </a:xfrm>
          <a:prstGeom prst="rect">
            <a:avLst/>
          </a:prstGeom>
        </p:spPr>
        <p:txBody>
          <a:bodyPr>
            <a:noAutofit/>
          </a:bodyPr>
          <a:lstStyle>
            <a:lvl1pPr marL="0" indent="0" algn="ctr">
              <a:buNone/>
              <a:defRPr sz="1500" cap="all" spc="200"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 preferably all caps</a:t>
            </a:r>
          </a:p>
        </p:txBody>
      </p:sp>
      <p:cxnSp>
        <p:nvCxnSpPr>
          <p:cNvPr id="7" name="Straight Connector 6">
            <a:extLst>
              <a:ext uri="{FF2B5EF4-FFF2-40B4-BE49-F238E27FC236}">
                <a16:creationId xmlns:a16="http://schemas.microsoft.com/office/drawing/2014/main" id="{DA6E8608-5552-7D40-B504-15EE9897A2F2}"/>
              </a:ext>
            </a:extLst>
          </p:cNvPr>
          <p:cNvCxnSpPr>
            <a:cxnSpLocks/>
          </p:cNvCxnSpPr>
          <p:nvPr userDrawn="1"/>
        </p:nvCxnSpPr>
        <p:spPr>
          <a:xfrm>
            <a:off x="2025495" y="3289856"/>
            <a:ext cx="3009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3342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Photo 2a">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4E78E-54F4-B74E-BD7C-42C09A3F07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4" name="Rectangle 3">
            <a:extLst>
              <a:ext uri="{FF2B5EF4-FFF2-40B4-BE49-F238E27FC236}">
                <a16:creationId xmlns:a16="http://schemas.microsoft.com/office/drawing/2014/main" id="{3DE20A9E-C9C7-6648-8725-58BBBF5B228A}"/>
              </a:ext>
            </a:extLst>
          </p:cNvPr>
          <p:cNvSpPr/>
          <p:nvPr userDrawn="1"/>
        </p:nvSpPr>
        <p:spPr>
          <a:xfrm>
            <a:off x="5250730" y="2387177"/>
            <a:ext cx="6941270" cy="2083646"/>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5EFD34-7800-5E4E-9B46-38E6B57B419B}"/>
              </a:ext>
            </a:extLst>
          </p:cNvPr>
          <p:cNvSpPr>
            <a:spLocks noGrp="1"/>
          </p:cNvSpPr>
          <p:nvPr>
            <p:ph type="ctrTitle" hasCustomPrompt="1"/>
          </p:nvPr>
        </p:nvSpPr>
        <p:spPr>
          <a:xfrm>
            <a:off x="5712642" y="2733853"/>
            <a:ext cx="5637229" cy="706660"/>
          </a:xfrm>
          <a:prstGeom prst="rect">
            <a:avLst/>
          </a:prstGeom>
        </p:spPr>
        <p:txBody>
          <a:bodyPr anchor="b">
            <a:noAutofit/>
          </a:bodyPr>
          <a:lstStyle>
            <a:lvl1pPr algn="ctr">
              <a:defRPr sz="4800">
                <a:solidFill>
                  <a:schemeClr val="bg1"/>
                </a:solidFill>
              </a:defRPr>
            </a:lvl1pPr>
          </a:lstStyle>
          <a:p>
            <a:r>
              <a:rPr lang="en-US" dirty="0"/>
              <a:t>Section Title 2a</a:t>
            </a:r>
          </a:p>
        </p:txBody>
      </p:sp>
      <p:sp>
        <p:nvSpPr>
          <p:cNvPr id="3" name="Subtitle 2">
            <a:extLst>
              <a:ext uri="{FF2B5EF4-FFF2-40B4-BE49-F238E27FC236}">
                <a16:creationId xmlns:a16="http://schemas.microsoft.com/office/drawing/2014/main" id="{41F93A90-7195-814E-97E8-1976EDCAF7EB}"/>
              </a:ext>
            </a:extLst>
          </p:cNvPr>
          <p:cNvSpPr>
            <a:spLocks noGrp="1"/>
          </p:cNvSpPr>
          <p:nvPr>
            <p:ph type="subTitle" idx="1" hasCustomPrompt="1"/>
          </p:nvPr>
        </p:nvSpPr>
        <p:spPr>
          <a:xfrm>
            <a:off x="5547671" y="3820051"/>
            <a:ext cx="5967169" cy="302684"/>
          </a:xfrm>
          <a:prstGeom prst="rect">
            <a:avLst/>
          </a:prstGeom>
        </p:spPr>
        <p:txBody>
          <a:bodyPr/>
          <a:lstStyle>
            <a:lvl1pPr marL="0" indent="0" algn="ctr">
              <a:buNone/>
              <a:defRPr sz="1600" cap="all" spc="200" baseline="0">
                <a:solidFill>
                  <a:schemeClr val="bg1"/>
                </a:solidFill>
                <a:latin typeface="Nunito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 preferably all caps</a:t>
            </a:r>
          </a:p>
        </p:txBody>
      </p:sp>
      <p:cxnSp>
        <p:nvCxnSpPr>
          <p:cNvPr id="7" name="Straight Connector 6">
            <a:extLst>
              <a:ext uri="{FF2B5EF4-FFF2-40B4-BE49-F238E27FC236}">
                <a16:creationId xmlns:a16="http://schemas.microsoft.com/office/drawing/2014/main" id="{DA6E8608-5552-7D40-B504-15EE9897A2F2}"/>
              </a:ext>
            </a:extLst>
          </p:cNvPr>
          <p:cNvCxnSpPr>
            <a:cxnSpLocks/>
          </p:cNvCxnSpPr>
          <p:nvPr userDrawn="1"/>
        </p:nvCxnSpPr>
        <p:spPr>
          <a:xfrm>
            <a:off x="6493974" y="3600669"/>
            <a:ext cx="39143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117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on Header - Photo 2b">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D4E78E-54F4-B74E-BD7C-42C09A3F07D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
            <a:ext cx="12192000" cy="6858002"/>
          </a:xfrm>
          <a:prstGeom prst="rect">
            <a:avLst/>
          </a:prstGeom>
        </p:spPr>
      </p:pic>
      <p:sp>
        <p:nvSpPr>
          <p:cNvPr id="4" name="Rectangle 3">
            <a:extLst>
              <a:ext uri="{FF2B5EF4-FFF2-40B4-BE49-F238E27FC236}">
                <a16:creationId xmlns:a16="http://schemas.microsoft.com/office/drawing/2014/main" id="{3DE20A9E-C9C7-6648-8725-58BBBF5B228A}"/>
              </a:ext>
            </a:extLst>
          </p:cNvPr>
          <p:cNvSpPr/>
          <p:nvPr userDrawn="1"/>
        </p:nvSpPr>
        <p:spPr>
          <a:xfrm>
            <a:off x="5250730" y="2387177"/>
            <a:ext cx="6941270" cy="2083646"/>
          </a:xfrm>
          <a:prstGeom prst="rect">
            <a:avLst/>
          </a:prstGeom>
          <a:solidFill>
            <a:schemeClr val="tx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65EFD34-7800-5E4E-9B46-38E6B57B419B}"/>
              </a:ext>
            </a:extLst>
          </p:cNvPr>
          <p:cNvSpPr>
            <a:spLocks noGrp="1"/>
          </p:cNvSpPr>
          <p:nvPr>
            <p:ph type="ctrTitle" hasCustomPrompt="1"/>
          </p:nvPr>
        </p:nvSpPr>
        <p:spPr>
          <a:xfrm>
            <a:off x="5712642" y="2733853"/>
            <a:ext cx="5637229" cy="706660"/>
          </a:xfrm>
          <a:prstGeom prst="rect">
            <a:avLst/>
          </a:prstGeom>
        </p:spPr>
        <p:txBody>
          <a:bodyPr anchor="b">
            <a:noAutofit/>
          </a:bodyPr>
          <a:lstStyle>
            <a:lvl1pPr algn="ctr">
              <a:defRPr sz="4800">
                <a:solidFill>
                  <a:schemeClr val="bg1"/>
                </a:solidFill>
              </a:defRPr>
            </a:lvl1pPr>
          </a:lstStyle>
          <a:p>
            <a:r>
              <a:rPr lang="en-US" dirty="0"/>
              <a:t>Section Title 2b</a:t>
            </a:r>
          </a:p>
        </p:txBody>
      </p:sp>
      <p:sp>
        <p:nvSpPr>
          <p:cNvPr id="3" name="Subtitle 2">
            <a:extLst>
              <a:ext uri="{FF2B5EF4-FFF2-40B4-BE49-F238E27FC236}">
                <a16:creationId xmlns:a16="http://schemas.microsoft.com/office/drawing/2014/main" id="{41F93A90-7195-814E-97E8-1976EDCAF7EB}"/>
              </a:ext>
            </a:extLst>
          </p:cNvPr>
          <p:cNvSpPr>
            <a:spLocks noGrp="1"/>
          </p:cNvSpPr>
          <p:nvPr>
            <p:ph type="subTitle" idx="1" hasCustomPrompt="1"/>
          </p:nvPr>
        </p:nvSpPr>
        <p:spPr>
          <a:xfrm>
            <a:off x="5547671" y="3820051"/>
            <a:ext cx="5967169" cy="302684"/>
          </a:xfrm>
          <a:prstGeom prst="rect">
            <a:avLst/>
          </a:prstGeom>
        </p:spPr>
        <p:txBody>
          <a:bodyPr/>
          <a:lstStyle>
            <a:lvl1pPr marL="0" indent="0" algn="ctr">
              <a:buNone/>
              <a:defRPr sz="1600" cap="all" spc="200" baseline="0">
                <a:solidFill>
                  <a:schemeClr val="bg1"/>
                </a:solidFill>
                <a:latin typeface="Nunito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goes here, preferably all caps</a:t>
            </a:r>
          </a:p>
        </p:txBody>
      </p:sp>
      <p:cxnSp>
        <p:nvCxnSpPr>
          <p:cNvPr id="7" name="Straight Connector 6">
            <a:extLst>
              <a:ext uri="{FF2B5EF4-FFF2-40B4-BE49-F238E27FC236}">
                <a16:creationId xmlns:a16="http://schemas.microsoft.com/office/drawing/2014/main" id="{DA6E8608-5552-7D40-B504-15EE9897A2F2}"/>
              </a:ext>
            </a:extLst>
          </p:cNvPr>
          <p:cNvCxnSpPr>
            <a:cxnSpLocks/>
          </p:cNvCxnSpPr>
          <p:nvPr userDrawn="1"/>
        </p:nvCxnSpPr>
        <p:spPr>
          <a:xfrm>
            <a:off x="6493974" y="3600669"/>
            <a:ext cx="391431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515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7BBD74F-7B47-B54E-B53C-498ADC112666}"/>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Slide Number Placeholder 5">
            <a:extLst>
              <a:ext uri="{FF2B5EF4-FFF2-40B4-BE49-F238E27FC236}">
                <a16:creationId xmlns:a16="http://schemas.microsoft.com/office/drawing/2014/main" id="{9615A8F3-B2CF-C645-AA8E-4D2F7A4B656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000" b="0" i="0" baseline="0">
                <a:solidFill>
                  <a:schemeClr val="bg1">
                    <a:lumMod val="50000"/>
                  </a:schemeClr>
                </a:solidFill>
                <a:latin typeface="Arial" panose="020B0604020202020204" pitchFamily="34" charset="0"/>
                <a:cs typeface="Arial" panose="020B0604020202020204" pitchFamily="34" charset="0"/>
              </a:defRPr>
            </a:lvl1pPr>
          </a:lstStyle>
          <a:p>
            <a:fld id="{0E109EA1-A30D-9743-9DCC-41793B4C74E6}" type="slidenum">
              <a:rPr lang="en-US" smtClean="0"/>
              <a:pPr/>
              <a:t>‹#›</a:t>
            </a:fld>
            <a:endParaRPr lang="en-US" dirty="0"/>
          </a:p>
        </p:txBody>
      </p:sp>
      <p:pic>
        <p:nvPicPr>
          <p:cNvPr id="16" name="Picture 15">
            <a:extLst>
              <a:ext uri="{FF2B5EF4-FFF2-40B4-BE49-F238E27FC236}">
                <a16:creationId xmlns:a16="http://schemas.microsoft.com/office/drawing/2014/main" id="{80B361CF-46BA-CC45-9442-12472E0807CB}"/>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042381" y="6355765"/>
            <a:ext cx="2024974" cy="335168"/>
          </a:xfrm>
          <a:prstGeom prst="rect">
            <a:avLst/>
          </a:prstGeom>
        </p:spPr>
      </p:pic>
      <p:cxnSp>
        <p:nvCxnSpPr>
          <p:cNvPr id="17" name="Straight Connector 16">
            <a:extLst>
              <a:ext uri="{FF2B5EF4-FFF2-40B4-BE49-F238E27FC236}">
                <a16:creationId xmlns:a16="http://schemas.microsoft.com/office/drawing/2014/main" id="{4B126E66-B8E5-0645-84E7-4016D9391A29}"/>
              </a:ext>
            </a:extLst>
          </p:cNvPr>
          <p:cNvCxnSpPr/>
          <p:nvPr userDrawn="1"/>
        </p:nvCxnSpPr>
        <p:spPr>
          <a:xfrm>
            <a:off x="0" y="6179237"/>
            <a:ext cx="12192000" cy="0"/>
          </a:xfrm>
          <a:prstGeom prst="line">
            <a:avLst/>
          </a:prstGeom>
          <a:ln w="9525">
            <a:solidFill>
              <a:srgbClr val="9E7E38"/>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37CBF91-3D9D-5744-BE72-E29313CE4B99}"/>
              </a:ext>
            </a:extLst>
          </p:cNvPr>
          <p:cNvSpPr txBox="1"/>
          <p:nvPr userDrawn="1"/>
        </p:nvSpPr>
        <p:spPr>
          <a:xfrm>
            <a:off x="10314072" y="6368238"/>
            <a:ext cx="125660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i="0" kern="1200" dirty="0">
                <a:solidFill>
                  <a:schemeClr val="bg1">
                    <a:lumMod val="50000"/>
                  </a:schemeClr>
                </a:solidFill>
                <a:effectLst/>
                <a:latin typeface="Arial" panose="020B0604020202020204" pitchFamily="34" charset="0"/>
                <a:ea typeface="+mn-ea"/>
                <a:cs typeface="Arial" panose="020B0604020202020204" pitchFamily="34" charset="0"/>
              </a:rPr>
              <a:t>The academic core of Atrium Health</a:t>
            </a:r>
          </a:p>
        </p:txBody>
      </p:sp>
      <p:cxnSp>
        <p:nvCxnSpPr>
          <p:cNvPr id="4" name="Straight Connector 3">
            <a:extLst>
              <a:ext uri="{FF2B5EF4-FFF2-40B4-BE49-F238E27FC236}">
                <a16:creationId xmlns:a16="http://schemas.microsoft.com/office/drawing/2014/main" id="{86F45DA8-F4E0-A940-87D6-72934959BB43}"/>
              </a:ext>
            </a:extLst>
          </p:cNvPr>
          <p:cNvCxnSpPr>
            <a:cxnSpLocks/>
          </p:cNvCxnSpPr>
          <p:nvPr userDrawn="1"/>
        </p:nvCxnSpPr>
        <p:spPr>
          <a:xfrm>
            <a:off x="10249623" y="6382146"/>
            <a:ext cx="0" cy="322695"/>
          </a:xfrm>
          <a:prstGeom prst="line">
            <a:avLst/>
          </a:prstGeom>
          <a:ln w="9525"/>
        </p:spPr>
        <p:style>
          <a:lnRef idx="1">
            <a:schemeClr val="dk1"/>
          </a:lnRef>
          <a:fillRef idx="0">
            <a:schemeClr val="dk1"/>
          </a:fillRef>
          <a:effectRef idx="0">
            <a:schemeClr val="dk1"/>
          </a:effectRef>
          <a:fontRef idx="minor">
            <a:schemeClr val="tx1"/>
          </a:fontRef>
        </p:style>
      </p:cxnSp>
      <p:pic>
        <p:nvPicPr>
          <p:cNvPr id="10" name="Picture 9"/>
          <p:cNvPicPr>
            <a:picLocks noChangeAspect="1"/>
          </p:cNvPicPr>
          <p:nvPr userDrawn="1"/>
        </p:nvPicPr>
        <p:blipFill>
          <a:blip r:embed="rId16"/>
          <a:stretch>
            <a:fillRect/>
          </a:stretch>
        </p:blipFill>
        <p:spPr>
          <a:xfrm>
            <a:off x="-91977" y="-85649"/>
            <a:ext cx="12375953" cy="7029297"/>
          </a:xfrm>
          <a:prstGeom prst="rect">
            <a:avLst/>
          </a:prstGeom>
          <a:solidFill>
            <a:schemeClr val="bg1">
              <a:alpha val="0"/>
            </a:schemeClr>
          </a:solidFill>
        </p:spPr>
      </p:pic>
      <p:sp>
        <p:nvSpPr>
          <p:cNvPr id="9" name="Title Placeholder 1">
            <a:extLst>
              <a:ext uri="{FF2B5EF4-FFF2-40B4-BE49-F238E27FC236}">
                <a16:creationId xmlns:a16="http://schemas.microsoft.com/office/drawing/2014/main" id="{0AC5FA14-28EB-EC48-A23B-53FA6634936B}"/>
              </a:ext>
            </a:extLst>
          </p:cNvPr>
          <p:cNvSpPr>
            <a:spLocks noGrp="1"/>
          </p:cNvSpPr>
          <p:nvPr>
            <p:ph type="title"/>
          </p:nvPr>
        </p:nvSpPr>
        <p:spPr>
          <a:xfrm>
            <a:off x="822960" y="365760"/>
            <a:ext cx="10515600" cy="822960"/>
          </a:xfrm>
          <a:prstGeom prst="rect">
            <a:avLst/>
          </a:prstGeom>
        </p:spPr>
        <p:txBody>
          <a:bodyPr vert="horz" lIns="91440" tIns="45720" rIns="91440" bIns="45720" rtlCol="0" anchor="t" anchorCtr="0">
            <a:normAutofit/>
          </a:bodyPr>
          <a:lstStyle/>
          <a:p>
            <a:r>
              <a:rPr lang="en-US" dirty="0"/>
              <a:t>Title – Arial Bold 40pt</a:t>
            </a:r>
          </a:p>
        </p:txBody>
      </p:sp>
      <p:sp>
        <p:nvSpPr>
          <p:cNvPr id="11" name="Text Placeholder 2">
            <a:extLst>
              <a:ext uri="{FF2B5EF4-FFF2-40B4-BE49-F238E27FC236}">
                <a16:creationId xmlns:a16="http://schemas.microsoft.com/office/drawing/2014/main" id="{7982A3E0-C71D-634A-9871-F5B8FB720C8C}"/>
              </a:ext>
            </a:extLst>
          </p:cNvPr>
          <p:cNvSpPr>
            <a:spLocks noGrp="1"/>
          </p:cNvSpPr>
          <p:nvPr>
            <p:ph type="body" idx="1"/>
          </p:nvPr>
        </p:nvSpPr>
        <p:spPr>
          <a:xfrm>
            <a:off x="822960" y="1371600"/>
            <a:ext cx="10515600" cy="4389120"/>
          </a:xfrm>
          <a:prstGeom prst="rect">
            <a:avLst/>
          </a:prstGeom>
        </p:spPr>
        <p:txBody>
          <a:bodyPr vert="horz" lIns="91440" tIns="45720" rIns="91440" bIns="45720" rtlCol="0">
            <a:normAutofit/>
          </a:bodyPr>
          <a:lstStyle/>
          <a:p>
            <a:pPr marL="0" indent="0">
              <a:lnSpc>
                <a:spcPct val="70000"/>
              </a:lnSpc>
              <a:buNone/>
            </a:pPr>
            <a:r>
              <a:rPr lang="en-US" sz="2400" b="1" dirty="0"/>
              <a:t>Subhead, Arial Bold 24pt</a:t>
            </a:r>
          </a:p>
          <a:p>
            <a:pPr lvl="0"/>
            <a:r>
              <a:rPr lang="en-US" dirty="0"/>
              <a:t>Body copy text is Arial 20pt left justified. Body copy text is Arial 20pt left justified. Body copy text is Arial 20pt left justified. Body copy text is Arial 20pt left justified. Body copy text is Arial 20pt left justified.</a:t>
            </a:r>
          </a:p>
        </p:txBody>
      </p:sp>
    </p:spTree>
    <p:extLst>
      <p:ext uri="{BB962C8B-B14F-4D97-AF65-F5344CB8AC3E}">
        <p14:creationId xmlns:p14="http://schemas.microsoft.com/office/powerpoint/2010/main" val="1877498306"/>
      </p:ext>
    </p:extLst>
  </p:cSld>
  <p:clrMap bg1="lt1" tx1="dk1" bg2="lt2" tx2="dk2" accent1="accent1" accent2="accent2" accent3="accent3" accent4="accent4" accent5="accent5" accent6="accent6" hlink="hlink" folHlink="folHlink"/>
  <p:sldLayoutIdLst>
    <p:sldLayoutId id="2147483688" r:id="rId1"/>
    <p:sldLayoutId id="2147483692" r:id="rId2"/>
    <p:sldLayoutId id="2147483698" r:id="rId3"/>
    <p:sldLayoutId id="2147483690" r:id="rId4"/>
    <p:sldLayoutId id="2147483699" r:id="rId5"/>
    <p:sldLayoutId id="2147483700" r:id="rId6"/>
    <p:sldLayoutId id="2147483701" r:id="rId7"/>
    <p:sldLayoutId id="2147483693" r:id="rId8"/>
    <p:sldLayoutId id="2147483694" r:id="rId9"/>
    <p:sldLayoutId id="2147483696" r:id="rId10"/>
    <p:sldLayoutId id="2147483702" r:id="rId11"/>
    <p:sldLayoutId id="2147483697" r:id="rId12"/>
    <p:sldLayoutId id="2147483703" r:id="rId13"/>
  </p:sldLayoutIdLst>
  <p:hf hdr="0"/>
  <p:txStyles>
    <p:titleStyle>
      <a:lvl1pPr algn="l" defTabSz="914400" rtl="0" eaLnBrk="1" latinLnBrk="0" hangingPunct="1">
        <a:lnSpc>
          <a:spcPct val="90000"/>
        </a:lnSpc>
        <a:spcBef>
          <a:spcPct val="0"/>
        </a:spcBef>
        <a:buNone/>
        <a:defRPr sz="4000" b="1" kern="1200" baseline="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E7E38"/>
        </a:buClr>
        <a:buFont typeface="Arial" panose="020B0604020202020204" pitchFamily="34" charset="0"/>
        <a:buChar char="•"/>
        <a:defRPr sz="1800" kern="1200" baseline="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E7E38"/>
        </a:buClr>
        <a:buFont typeface="Arial" panose="020B0604020202020204" pitchFamily="34" charset="0"/>
        <a:buChar char="•"/>
        <a:defRPr sz="1600" kern="1200" baseline="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E7E38"/>
        </a:buClr>
        <a:buFont typeface="Arial" panose="020B0604020202020204" pitchFamily="34" charset="0"/>
        <a:buChar char="•"/>
        <a:defRPr sz="1400" kern="1200" baseline="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image" Target="../media/image22.png"/><Relationship Id="rId7" Type="http://schemas.openxmlformats.org/officeDocument/2006/relationships/image" Target="../media/image16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image" Target="../media/image25.png"/></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0F2B7-A4EE-5847-8B25-B6EBCA52BE5D}"/>
              </a:ext>
            </a:extLst>
          </p:cNvPr>
          <p:cNvSpPr>
            <a:spLocks noGrp="1"/>
          </p:cNvSpPr>
          <p:nvPr>
            <p:ph type="ctrTitle"/>
          </p:nvPr>
        </p:nvSpPr>
        <p:spPr>
          <a:xfrm>
            <a:off x="202476" y="978947"/>
            <a:ext cx="5680038" cy="2296886"/>
          </a:xfrm>
        </p:spPr>
        <p:txBody>
          <a:bodyPr>
            <a:noAutofit/>
          </a:bodyPr>
          <a:lstStyle/>
          <a:p>
            <a:r>
              <a:rPr lang="en-US" sz="3200" dirty="0"/>
              <a:t>The Importance of Low- and Moderate-Grade Adverse Events on Patient Side-Effect Burden in Cancer Trials and Example of their use in Dose-Finding Trial Methodology.</a:t>
            </a:r>
          </a:p>
        </p:txBody>
      </p:sp>
      <p:sp>
        <p:nvSpPr>
          <p:cNvPr id="3" name="Subtitle 2">
            <a:extLst>
              <a:ext uri="{FF2B5EF4-FFF2-40B4-BE49-F238E27FC236}">
                <a16:creationId xmlns:a16="http://schemas.microsoft.com/office/drawing/2014/main" id="{4ACA42BD-2ECF-664D-8C98-22A8B6A1E4AE}"/>
              </a:ext>
            </a:extLst>
          </p:cNvPr>
          <p:cNvSpPr>
            <a:spLocks noGrp="1"/>
          </p:cNvSpPr>
          <p:nvPr>
            <p:ph type="subTitle" idx="1"/>
          </p:nvPr>
        </p:nvSpPr>
        <p:spPr>
          <a:xfrm>
            <a:off x="441383" y="3902209"/>
            <a:ext cx="5441131" cy="748986"/>
          </a:xfrm>
        </p:spPr>
        <p:txBody>
          <a:bodyPr>
            <a:normAutofit fontScale="92500" lnSpcReduction="20000"/>
          </a:bodyPr>
          <a:lstStyle/>
          <a:p>
            <a:r>
              <a:rPr lang="en-US" dirty="0"/>
              <a:t>Nathaniel O’Connell, PHD</a:t>
            </a:r>
          </a:p>
          <a:p>
            <a:r>
              <a:rPr lang="en-US" dirty="0"/>
              <a:t>Department of Biostatistics and Data Science</a:t>
            </a:r>
          </a:p>
          <a:p>
            <a:endParaRPr lang="en-US" dirty="0"/>
          </a:p>
        </p:txBody>
      </p:sp>
    </p:spTree>
    <p:extLst>
      <p:ext uri="{BB962C8B-B14F-4D97-AF65-F5344CB8AC3E}">
        <p14:creationId xmlns:p14="http://schemas.microsoft.com/office/powerpoint/2010/main" val="4201210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FD94E-651E-90AD-55D4-9349699A5C6A}"/>
              </a:ext>
            </a:extLst>
          </p:cNvPr>
          <p:cNvSpPr>
            <a:spLocks noGrp="1"/>
          </p:cNvSpPr>
          <p:nvPr>
            <p:ph type="title"/>
          </p:nvPr>
        </p:nvSpPr>
        <p:spPr/>
        <p:txBody>
          <a:bodyPr/>
          <a:lstStyle/>
          <a:p>
            <a:r>
              <a:rPr lang="en-US" dirty="0"/>
              <a:t>Outline of this Talk</a:t>
            </a:r>
          </a:p>
        </p:txBody>
      </p:sp>
      <p:sp>
        <p:nvSpPr>
          <p:cNvPr id="3" name="Content Placeholder 2">
            <a:extLst>
              <a:ext uri="{FF2B5EF4-FFF2-40B4-BE49-F238E27FC236}">
                <a16:creationId xmlns:a16="http://schemas.microsoft.com/office/drawing/2014/main" id="{48C67D62-6131-BF8E-CA33-CD383025985E}"/>
              </a:ext>
            </a:extLst>
          </p:cNvPr>
          <p:cNvSpPr>
            <a:spLocks noGrp="1"/>
          </p:cNvSpPr>
          <p:nvPr>
            <p:ph idx="1"/>
          </p:nvPr>
        </p:nvSpPr>
        <p:spPr>
          <a:xfrm>
            <a:off x="822960" y="1054249"/>
            <a:ext cx="10515600" cy="4706471"/>
          </a:xfrm>
        </p:spPr>
        <p:txBody>
          <a:bodyPr/>
          <a:lstStyle/>
          <a:p>
            <a:r>
              <a:rPr lang="en-US" dirty="0"/>
              <a:t>Part 1: </a:t>
            </a:r>
            <a:r>
              <a:rPr lang="en-US" i="0" u="none" strike="noStrike" dirty="0">
                <a:solidFill>
                  <a:srgbClr val="212121"/>
                </a:solidFill>
                <a:effectLst/>
              </a:rPr>
              <a:t>Importance of Low- and Moderate-Grade Adverse Events in Patients' Treatment Experience and Treatment Discontinuation</a:t>
            </a:r>
          </a:p>
          <a:p>
            <a:pPr lvl="1"/>
            <a:r>
              <a:rPr lang="en-US" sz="1200" b="1" dirty="0"/>
              <a:t>O'Connell NS</a:t>
            </a:r>
            <a:r>
              <a:rPr lang="en-US" sz="1200" dirty="0"/>
              <a:t>, Zhao F, Lee JW, Ip EH, </a:t>
            </a:r>
            <a:r>
              <a:rPr lang="en-US" sz="1200" dirty="0" err="1"/>
              <a:t>Peipert</a:t>
            </a:r>
            <a:r>
              <a:rPr lang="en-US" sz="1200" dirty="0"/>
              <a:t> JD, Graham N, Smith ML, </a:t>
            </a:r>
            <a:r>
              <a:rPr lang="en-US" sz="1200" dirty="0" err="1"/>
              <a:t>Gareen</a:t>
            </a:r>
            <a:r>
              <a:rPr lang="en-US" sz="1200" dirty="0"/>
              <a:t> IF, Carlos RC, Obeng-Gyasi S, Sparano JA, </a:t>
            </a:r>
            <a:r>
              <a:rPr lang="en-US" sz="1200" dirty="0" err="1"/>
              <a:t>Shanafelt</a:t>
            </a:r>
            <a:r>
              <a:rPr lang="en-US" sz="1200" dirty="0"/>
              <a:t> TD, Thomas ML, Cella D, Wagner LI, Gray R. Importance of Low- and Moderate-Grade Adverse Events in Patients' Treatment Experience and Treatment Discontinuation: An Analysis of the E1912 Trial. J Clin Oncol. 2024 Jan 20;42(3):266-272. </a:t>
            </a:r>
            <a:r>
              <a:rPr lang="en-US" sz="1200" dirty="0" err="1"/>
              <a:t>doi</a:t>
            </a:r>
            <a:r>
              <a:rPr lang="en-US" sz="1200" dirty="0"/>
              <a:t>: 10.1200/JCO.23.00377. </a:t>
            </a:r>
            <a:r>
              <a:rPr lang="en-US" sz="1200" dirty="0" err="1"/>
              <a:t>Epub</a:t>
            </a:r>
            <a:r>
              <a:rPr lang="en-US" sz="1200" dirty="0"/>
              <a:t> 2023 Oct 6. PMID: 37801678; PMCID: PMC10824381.</a:t>
            </a:r>
            <a:endParaRPr lang="en-US" sz="1200" i="0" u="none" strike="noStrike" dirty="0">
              <a:solidFill>
                <a:srgbClr val="212121"/>
              </a:solidFill>
              <a:effectLst/>
            </a:endParaRPr>
          </a:p>
          <a:p>
            <a:pPr lvl="1"/>
            <a:r>
              <a:rPr lang="en-US" dirty="0">
                <a:solidFill>
                  <a:srgbClr val="FF0000"/>
                </a:solidFill>
              </a:rPr>
              <a:t>Discuss and show why low- and moderate-grade AEs matter</a:t>
            </a:r>
          </a:p>
          <a:p>
            <a:pPr marL="457200" lvl="1" indent="0">
              <a:buNone/>
            </a:pPr>
            <a:endParaRPr lang="en-US" dirty="0">
              <a:solidFill>
                <a:srgbClr val="FF0000"/>
              </a:solidFill>
            </a:endParaRPr>
          </a:p>
          <a:p>
            <a:r>
              <a:rPr lang="en-US" dirty="0"/>
              <a:t>Part 2: Implementation of low-grade AE data into dose-finding trial methodology through toxicity scores</a:t>
            </a:r>
          </a:p>
          <a:p>
            <a:pPr lvl="1"/>
            <a:r>
              <a:rPr lang="en-US" sz="1200" b="1" dirty="0"/>
              <a:t>O'Connell NS</a:t>
            </a:r>
            <a:r>
              <a:rPr lang="en-US" sz="1200" dirty="0"/>
              <a:t>, Wages NA, Garrett-Mayer E. Quasi-partial order continual reassessment method: Applying toxicity scores to cancer dose-finding drug combination trials. </a:t>
            </a:r>
            <a:r>
              <a:rPr lang="en-US" sz="1200" dirty="0" err="1"/>
              <a:t>Contemp</a:t>
            </a:r>
            <a:r>
              <a:rPr lang="en-US" sz="1200" dirty="0"/>
              <a:t> Clin Trials. 2023 Feb;125:107050. </a:t>
            </a:r>
            <a:r>
              <a:rPr lang="en-US" sz="1200" dirty="0" err="1"/>
              <a:t>doi</a:t>
            </a:r>
            <a:r>
              <a:rPr lang="en-US" sz="1200" dirty="0"/>
              <a:t>: 10.1016/j.cct.2022.107050. </a:t>
            </a:r>
            <a:r>
              <a:rPr lang="en-US" sz="1200" dirty="0" err="1"/>
              <a:t>Epub</a:t>
            </a:r>
            <a:r>
              <a:rPr lang="en-US" sz="1200" dirty="0"/>
              <a:t> 2022 Dec 16. PMID: 36529437.</a:t>
            </a:r>
          </a:p>
          <a:p>
            <a:pPr lvl="1"/>
            <a:r>
              <a:rPr lang="en-US" dirty="0">
                <a:solidFill>
                  <a:srgbClr val="FF0000"/>
                </a:solidFill>
              </a:rPr>
              <a:t>Show how the use of low- and moderate-grade AEs can be incorporated into trial design for dose-finding, and how they can improve trial performance</a:t>
            </a:r>
          </a:p>
        </p:txBody>
      </p:sp>
      <p:sp>
        <p:nvSpPr>
          <p:cNvPr id="4" name="Slide Number Placeholder 3">
            <a:extLst>
              <a:ext uri="{FF2B5EF4-FFF2-40B4-BE49-F238E27FC236}">
                <a16:creationId xmlns:a16="http://schemas.microsoft.com/office/drawing/2014/main" id="{A4DAFA87-82F2-C9C2-4C3F-1EAB95FC9498}"/>
              </a:ext>
            </a:extLst>
          </p:cNvPr>
          <p:cNvSpPr>
            <a:spLocks noGrp="1"/>
          </p:cNvSpPr>
          <p:nvPr>
            <p:ph type="sldNum" sz="quarter" idx="10"/>
          </p:nvPr>
        </p:nvSpPr>
        <p:spPr/>
        <p:txBody>
          <a:bodyPr/>
          <a:lstStyle/>
          <a:p>
            <a:fld id="{0E109EA1-A30D-9743-9DCC-41793B4C74E6}" type="slidenum">
              <a:rPr lang="en-US" smtClean="0"/>
              <a:pPr/>
              <a:t>2</a:t>
            </a:fld>
            <a:endParaRPr lang="en-US" dirty="0"/>
          </a:p>
        </p:txBody>
      </p:sp>
    </p:spTree>
    <p:extLst>
      <p:ext uri="{BB962C8B-B14F-4D97-AF65-F5344CB8AC3E}">
        <p14:creationId xmlns:p14="http://schemas.microsoft.com/office/powerpoint/2010/main" val="2410772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BA25-E9F6-81BC-484F-A4557B6264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276B1-BC1D-F9A7-A874-F2B16055325C}"/>
              </a:ext>
            </a:extLst>
          </p:cNvPr>
          <p:cNvSpPr>
            <a:spLocks noGrp="1"/>
          </p:cNvSpPr>
          <p:nvPr>
            <p:ph type="title"/>
          </p:nvPr>
        </p:nvSpPr>
        <p:spPr>
          <a:xfrm>
            <a:off x="762000" y="2162287"/>
            <a:ext cx="10515600" cy="1758875"/>
          </a:xfrm>
        </p:spPr>
        <p:txBody>
          <a:bodyPr>
            <a:normAutofit fontScale="90000"/>
          </a:bodyPr>
          <a:lstStyle/>
          <a:p>
            <a:r>
              <a:rPr lang="en-US" dirty="0"/>
              <a:t>Part 1: Importance of Low- and Moderate-Grade Adverse Events in Patients' Treatment Experience and Treatment Discontinuation</a:t>
            </a:r>
          </a:p>
        </p:txBody>
      </p:sp>
      <p:sp>
        <p:nvSpPr>
          <p:cNvPr id="4" name="Slide Number Placeholder 3">
            <a:extLst>
              <a:ext uri="{FF2B5EF4-FFF2-40B4-BE49-F238E27FC236}">
                <a16:creationId xmlns:a16="http://schemas.microsoft.com/office/drawing/2014/main" id="{8C4A73A8-6604-804A-295B-5B3823453AA0}"/>
              </a:ext>
            </a:extLst>
          </p:cNvPr>
          <p:cNvSpPr>
            <a:spLocks noGrp="1"/>
          </p:cNvSpPr>
          <p:nvPr>
            <p:ph type="sldNum" sz="quarter" idx="10"/>
          </p:nvPr>
        </p:nvSpPr>
        <p:spPr/>
        <p:txBody>
          <a:bodyPr/>
          <a:lstStyle/>
          <a:p>
            <a:fld id="{0E109EA1-A30D-9743-9DCC-41793B4C74E6}" type="slidenum">
              <a:rPr lang="en-US" smtClean="0"/>
              <a:pPr/>
              <a:t>3</a:t>
            </a:fld>
            <a:endParaRPr lang="en-US" dirty="0"/>
          </a:p>
        </p:txBody>
      </p:sp>
    </p:spTree>
    <p:extLst>
      <p:ext uri="{BB962C8B-B14F-4D97-AF65-F5344CB8AC3E}">
        <p14:creationId xmlns:p14="http://schemas.microsoft.com/office/powerpoint/2010/main" val="27329812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D0631-84A5-4B56-BE81-917F1667AC23}"/>
              </a:ext>
            </a:extLst>
          </p:cNvPr>
          <p:cNvSpPr>
            <a:spLocks noGrp="1"/>
          </p:cNvSpPr>
          <p:nvPr>
            <p:ph type="title"/>
          </p:nvPr>
        </p:nvSpPr>
        <p:spPr/>
        <p:txBody>
          <a:bodyPr>
            <a:normAutofit/>
          </a:bodyPr>
          <a:lstStyle/>
          <a:p>
            <a:r>
              <a:rPr lang="en-US" dirty="0"/>
              <a:t>AEs and their current use</a:t>
            </a:r>
          </a:p>
        </p:txBody>
      </p:sp>
      <p:sp>
        <p:nvSpPr>
          <p:cNvPr id="3" name="Content Placeholder 2">
            <a:extLst>
              <a:ext uri="{FF2B5EF4-FFF2-40B4-BE49-F238E27FC236}">
                <a16:creationId xmlns:a16="http://schemas.microsoft.com/office/drawing/2014/main" id="{DE9D84CD-D627-A72F-17B0-D3CB9A19E9A7}"/>
              </a:ext>
            </a:extLst>
          </p:cNvPr>
          <p:cNvSpPr>
            <a:spLocks noGrp="1"/>
          </p:cNvSpPr>
          <p:nvPr>
            <p:ph idx="1"/>
          </p:nvPr>
        </p:nvSpPr>
        <p:spPr>
          <a:xfrm>
            <a:off x="822960" y="1188720"/>
            <a:ext cx="10515600" cy="4572000"/>
          </a:xfrm>
        </p:spPr>
        <p:txBody>
          <a:bodyPr>
            <a:normAutofit lnSpcReduction="10000"/>
          </a:bodyPr>
          <a:lstStyle/>
          <a:p>
            <a:r>
              <a:rPr lang="en-US" dirty="0"/>
              <a:t>Common Terminology Criteria for Adverse Events (CTCAE): </a:t>
            </a:r>
          </a:p>
          <a:p>
            <a:pPr lvl="1"/>
            <a:r>
              <a:rPr lang="en-US" dirty="0"/>
              <a:t>100s of individually defined AEs within 26 system organ classes</a:t>
            </a:r>
          </a:p>
          <a:p>
            <a:pPr lvl="1"/>
            <a:r>
              <a:rPr lang="en-US" dirty="0"/>
              <a:t>Each graded on an ordinal scale from 1 to 5</a:t>
            </a:r>
          </a:p>
          <a:p>
            <a:pPr lvl="2"/>
            <a:r>
              <a:rPr lang="en-US" dirty="0"/>
              <a:t>mild, moderate, severe, life-threatening, and death due to toxicity</a:t>
            </a:r>
          </a:p>
          <a:p>
            <a:r>
              <a:rPr lang="en-US" dirty="0"/>
              <a:t>Documentation of AEs has historically relied on provider reporting, and grade 1 and 2 AEs have often been left unreported. </a:t>
            </a:r>
          </a:p>
          <a:p>
            <a:r>
              <a:rPr lang="en-US" dirty="0"/>
              <a:t>In phase 1 trials, the maximum tolerated dose (MTD) is often estimated with no consideration given to grade 1 and 2 AEs</a:t>
            </a:r>
          </a:p>
          <a:p>
            <a:r>
              <a:rPr lang="en-US" dirty="0"/>
              <a:t>“The majority of RAEs identified, transcribed, and entered are not clinically important. Our data suggest that reducing the number of AEs monitored will affect substantially neither overall patient safety nor compromise evaluation of regimens undergoing testing. We present several considerations for such a reduction in data collection, as well as a policy that we have used to address the deluge of RAE data.”</a:t>
            </a:r>
          </a:p>
          <a:p>
            <a:pPr lvl="1"/>
            <a:r>
              <a:rPr lang="en-US" sz="1200" dirty="0"/>
              <a:t>Mahoney MR, Sargent DJ, O'Connell MJ, Goldberg RM, Schaefer P, Buckner JC. Dealing with a deluge of data: an assessment of adverse event data on North Central Cancer Treatment Group trials. J Clin Oncol. 2005 Dec 20;23(36):9275-81. </a:t>
            </a:r>
            <a:r>
              <a:rPr lang="en-US" sz="1200" dirty="0" err="1"/>
              <a:t>doi</a:t>
            </a:r>
            <a:r>
              <a:rPr lang="en-US" sz="1200" dirty="0"/>
              <a:t>: 10.1200/JCO.2004.00.0588. Erratum in: J Clin Oncol. </a:t>
            </a:r>
            <a:r>
              <a:rPr lang="en-US" sz="1200" b="1" u="sng" dirty="0">
                <a:solidFill>
                  <a:srgbClr val="FF0000"/>
                </a:solidFill>
              </a:rPr>
              <a:t>2006</a:t>
            </a:r>
            <a:r>
              <a:rPr lang="en-US" sz="1200" dirty="0"/>
              <a:t> Feb 20;24(6):1015. PMID: 16361625</a:t>
            </a:r>
          </a:p>
        </p:txBody>
      </p:sp>
      <p:sp>
        <p:nvSpPr>
          <p:cNvPr id="4" name="Slide Number Placeholder 3">
            <a:extLst>
              <a:ext uri="{FF2B5EF4-FFF2-40B4-BE49-F238E27FC236}">
                <a16:creationId xmlns:a16="http://schemas.microsoft.com/office/drawing/2014/main" id="{07F4498D-9349-273F-7AFE-6650A0C7CC9A}"/>
              </a:ext>
            </a:extLst>
          </p:cNvPr>
          <p:cNvSpPr>
            <a:spLocks noGrp="1"/>
          </p:cNvSpPr>
          <p:nvPr>
            <p:ph type="sldNum" sz="quarter" idx="10"/>
          </p:nvPr>
        </p:nvSpPr>
        <p:spPr/>
        <p:txBody>
          <a:bodyPr/>
          <a:lstStyle/>
          <a:p>
            <a:fld id="{0E109EA1-A30D-9743-9DCC-41793B4C74E6}" type="slidenum">
              <a:rPr lang="en-US" smtClean="0"/>
              <a:pPr/>
              <a:t>4</a:t>
            </a:fld>
            <a:endParaRPr lang="en-US" dirty="0"/>
          </a:p>
        </p:txBody>
      </p:sp>
    </p:spTree>
    <p:extLst>
      <p:ext uri="{BB962C8B-B14F-4D97-AF65-F5344CB8AC3E}">
        <p14:creationId xmlns:p14="http://schemas.microsoft.com/office/powerpoint/2010/main" val="12043673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3D71C-A90A-1464-F259-B275C39BE33B}"/>
              </a:ext>
            </a:extLst>
          </p:cNvPr>
          <p:cNvSpPr>
            <a:spLocks noGrp="1"/>
          </p:cNvSpPr>
          <p:nvPr>
            <p:ph type="title"/>
          </p:nvPr>
        </p:nvSpPr>
        <p:spPr/>
        <p:txBody>
          <a:bodyPr/>
          <a:lstStyle/>
          <a:p>
            <a:r>
              <a:rPr lang="en-US" dirty="0"/>
              <a:t>Things have changed…</a:t>
            </a:r>
          </a:p>
        </p:txBody>
      </p:sp>
      <p:sp>
        <p:nvSpPr>
          <p:cNvPr id="3" name="Content Placeholder 2">
            <a:extLst>
              <a:ext uri="{FF2B5EF4-FFF2-40B4-BE49-F238E27FC236}">
                <a16:creationId xmlns:a16="http://schemas.microsoft.com/office/drawing/2014/main" id="{06727050-7ECD-7067-A61A-A53C3540A9C3}"/>
              </a:ext>
            </a:extLst>
          </p:cNvPr>
          <p:cNvSpPr>
            <a:spLocks noGrp="1"/>
          </p:cNvSpPr>
          <p:nvPr>
            <p:ph idx="1"/>
          </p:nvPr>
        </p:nvSpPr>
        <p:spPr/>
        <p:txBody>
          <a:bodyPr>
            <a:normAutofit lnSpcReduction="10000"/>
          </a:bodyPr>
          <a:lstStyle/>
          <a:p>
            <a:r>
              <a:rPr lang="en-US" dirty="0"/>
              <a:t>CTCAE introduced in 1982</a:t>
            </a:r>
          </a:p>
          <a:p>
            <a:pPr lvl="1"/>
            <a:r>
              <a:rPr lang="en-US" dirty="0"/>
              <a:t>Most cancer treatments were cytotoxic (e.g. chemotherapy), and were given intermittently with more acutely occurring AEs</a:t>
            </a:r>
          </a:p>
          <a:p>
            <a:r>
              <a:rPr lang="en-US" dirty="0"/>
              <a:t>Cytotoxic therapies becoming less prevalent in new studies, while targeted agents and immunotherapies are dominating the trials landscape. </a:t>
            </a:r>
          </a:p>
          <a:p>
            <a:pPr lvl="1"/>
            <a:r>
              <a:rPr lang="en-US" dirty="0"/>
              <a:t>E.g. ASCO Post in 2022 reported: 5,683 trials worldwide on PD-1/PD-L1 targeted agents, up 278% from 2017. </a:t>
            </a:r>
          </a:p>
          <a:p>
            <a:pPr marL="457200" lvl="1" indent="0">
              <a:buNone/>
            </a:pPr>
            <a:endParaRPr lang="en-US" dirty="0"/>
          </a:p>
          <a:p>
            <a:r>
              <a:rPr lang="en-US" dirty="0"/>
              <a:t>Toxicity profiles of targeted agents look different from conventional cytotoxic treatments</a:t>
            </a:r>
          </a:p>
          <a:p>
            <a:pPr lvl="1"/>
            <a:r>
              <a:rPr lang="en-US" dirty="0"/>
              <a:t>Continuous/daily use leads to chronic AEs</a:t>
            </a:r>
          </a:p>
          <a:p>
            <a:pPr lvl="1"/>
            <a:r>
              <a:rPr lang="en-US" dirty="0"/>
              <a:t>Grade 2 diarrhea lasting for 1-2 days might be acceptable, but lasting weeks (or months) may not be. </a:t>
            </a:r>
          </a:p>
          <a:p>
            <a:pPr lvl="1"/>
            <a:r>
              <a:rPr lang="en-US" dirty="0"/>
              <a:t>Combinations of low-moderate grade AEs, while individually may not be too bad, can be overly burdensome when experienced </a:t>
            </a:r>
            <a:r>
              <a:rPr lang="en-US" dirty="0" err="1"/>
              <a:t>simultatenously</a:t>
            </a:r>
            <a:r>
              <a:rPr lang="en-US" dirty="0"/>
              <a:t>. </a:t>
            </a:r>
          </a:p>
          <a:p>
            <a:pPr marL="457200" lvl="1" indent="0">
              <a:buNone/>
            </a:pPr>
            <a:endParaRPr lang="en-US" dirty="0"/>
          </a:p>
        </p:txBody>
      </p:sp>
      <p:sp>
        <p:nvSpPr>
          <p:cNvPr id="4" name="Slide Number Placeholder 3">
            <a:extLst>
              <a:ext uri="{FF2B5EF4-FFF2-40B4-BE49-F238E27FC236}">
                <a16:creationId xmlns:a16="http://schemas.microsoft.com/office/drawing/2014/main" id="{4EACCD4E-BE36-88B9-7A88-F3DB8C4C51CE}"/>
              </a:ext>
            </a:extLst>
          </p:cNvPr>
          <p:cNvSpPr>
            <a:spLocks noGrp="1"/>
          </p:cNvSpPr>
          <p:nvPr>
            <p:ph type="sldNum" sz="quarter" idx="10"/>
          </p:nvPr>
        </p:nvSpPr>
        <p:spPr/>
        <p:txBody>
          <a:bodyPr/>
          <a:lstStyle/>
          <a:p>
            <a:fld id="{0E109EA1-A30D-9743-9DCC-41793B4C74E6}" type="slidenum">
              <a:rPr lang="en-US" smtClean="0"/>
              <a:pPr/>
              <a:t>5</a:t>
            </a:fld>
            <a:endParaRPr lang="en-US" dirty="0"/>
          </a:p>
        </p:txBody>
      </p:sp>
    </p:spTree>
    <p:extLst>
      <p:ext uri="{BB962C8B-B14F-4D97-AF65-F5344CB8AC3E}">
        <p14:creationId xmlns:p14="http://schemas.microsoft.com/office/powerpoint/2010/main" val="3749782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8D4E59D-11D0-B8E9-CC56-EF7BB718A83A}"/>
              </a:ext>
            </a:extLst>
          </p:cNvPr>
          <p:cNvSpPr>
            <a:spLocks noGrp="1"/>
          </p:cNvSpPr>
          <p:nvPr>
            <p:ph idx="1"/>
          </p:nvPr>
        </p:nvSpPr>
        <p:spPr>
          <a:xfrm>
            <a:off x="607807" y="1328569"/>
            <a:ext cx="10515600" cy="3340249"/>
          </a:xfrm>
        </p:spPr>
        <p:txBody>
          <a:bodyPr>
            <a:normAutofit lnSpcReduction="10000"/>
          </a:bodyPr>
          <a:lstStyle/>
          <a:p>
            <a:pPr marL="0" indent="0" algn="ctr">
              <a:lnSpc>
                <a:spcPct val="160000"/>
              </a:lnSpc>
              <a:buNone/>
            </a:pPr>
            <a:r>
              <a:rPr kumimoji="0" lang="en-US" sz="2800" b="1" i="0" u="none" strike="noStrike" kern="1200" cap="none" spc="0" normalizeH="0" baseline="0" noProof="0" dirty="0">
                <a:ln>
                  <a:noFill/>
                </a:ln>
                <a:solidFill>
                  <a:srgbClr val="9D7E37"/>
                </a:solidFill>
                <a:effectLst/>
                <a:uLnTx/>
                <a:uFillTx/>
                <a:latin typeface="Arial" panose="020B0604020202020204" pitchFamily="34" charset="0"/>
                <a:ea typeface="+mj-ea"/>
                <a:cs typeface="Arial" panose="020B0604020202020204" pitchFamily="34" charset="0"/>
              </a:rPr>
              <a:t>Ignoring low- and moderate-grade AEs inhibits our ability adequately characterize a patients true toxicity burden. This in turn inhibits our ability to investigate and understand tolerability and the effect of cancer treatments on a patient’s quality of life. </a:t>
            </a:r>
            <a:endParaRPr lang="en-US" sz="1200" dirty="0"/>
          </a:p>
        </p:txBody>
      </p:sp>
      <p:sp>
        <p:nvSpPr>
          <p:cNvPr id="4" name="Slide Number Placeholder 3">
            <a:extLst>
              <a:ext uri="{FF2B5EF4-FFF2-40B4-BE49-F238E27FC236}">
                <a16:creationId xmlns:a16="http://schemas.microsoft.com/office/drawing/2014/main" id="{ED0526AC-DD00-6230-3239-C63D0AE7BD09}"/>
              </a:ext>
            </a:extLst>
          </p:cNvPr>
          <p:cNvSpPr>
            <a:spLocks noGrp="1"/>
          </p:cNvSpPr>
          <p:nvPr>
            <p:ph type="sldNum" sz="quarter" idx="10"/>
          </p:nvPr>
        </p:nvSpPr>
        <p:spPr/>
        <p:txBody>
          <a:bodyPr/>
          <a:lstStyle/>
          <a:p>
            <a:fld id="{0E109EA1-A30D-9743-9DCC-41793B4C74E6}" type="slidenum">
              <a:rPr lang="en-US" smtClean="0"/>
              <a:pPr/>
              <a:t>6</a:t>
            </a:fld>
            <a:endParaRPr lang="en-US" dirty="0"/>
          </a:p>
        </p:txBody>
      </p:sp>
    </p:spTree>
    <p:extLst>
      <p:ext uri="{BB962C8B-B14F-4D97-AF65-F5344CB8AC3E}">
        <p14:creationId xmlns:p14="http://schemas.microsoft.com/office/powerpoint/2010/main" val="835724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11954-7A5B-26D2-D22A-4257E4A01BF8}"/>
              </a:ext>
            </a:extLst>
          </p:cNvPr>
          <p:cNvSpPr>
            <a:spLocks noGrp="1"/>
          </p:cNvSpPr>
          <p:nvPr>
            <p:ph type="title"/>
          </p:nvPr>
        </p:nvSpPr>
        <p:spPr/>
        <p:txBody>
          <a:bodyPr>
            <a:normAutofit/>
          </a:bodyPr>
          <a:lstStyle/>
          <a:p>
            <a:r>
              <a:rPr lang="en-US" dirty="0"/>
              <a:t>The Trial Assessed</a:t>
            </a:r>
          </a:p>
        </p:txBody>
      </p:sp>
      <p:sp>
        <p:nvSpPr>
          <p:cNvPr id="3" name="Content Placeholder 2">
            <a:extLst>
              <a:ext uri="{FF2B5EF4-FFF2-40B4-BE49-F238E27FC236}">
                <a16:creationId xmlns:a16="http://schemas.microsoft.com/office/drawing/2014/main" id="{FA40C672-2562-2F83-D838-BD5E2130B714}"/>
              </a:ext>
            </a:extLst>
          </p:cNvPr>
          <p:cNvSpPr>
            <a:spLocks noGrp="1"/>
          </p:cNvSpPr>
          <p:nvPr>
            <p:ph idx="1"/>
          </p:nvPr>
        </p:nvSpPr>
        <p:spPr/>
        <p:txBody>
          <a:bodyPr/>
          <a:lstStyle/>
          <a:p>
            <a:r>
              <a:rPr lang="en-US" dirty="0"/>
              <a:t>We analyzed the ECOG-ACRIN E1912 Trial, a phase III trial for chronic lymphocytic leukemia</a:t>
            </a:r>
          </a:p>
          <a:p>
            <a:pPr lvl="1"/>
            <a:r>
              <a:rPr lang="en-US" dirty="0"/>
              <a:t>2 Arms: </a:t>
            </a:r>
          </a:p>
          <a:p>
            <a:pPr lvl="2"/>
            <a:r>
              <a:rPr lang="en-US" dirty="0"/>
              <a:t>A: chronic indefinite oral therapy (ibrutinib)</a:t>
            </a:r>
          </a:p>
          <a:p>
            <a:pPr lvl="2"/>
            <a:r>
              <a:rPr lang="en-US" dirty="0"/>
              <a:t>B: 6-months chemoimmunotherapy.</a:t>
            </a:r>
          </a:p>
          <a:p>
            <a:r>
              <a:rPr lang="en-US" dirty="0"/>
              <a:t>Comprehensive captured </a:t>
            </a:r>
            <a:r>
              <a:rPr lang="en-US" b="1" dirty="0"/>
              <a:t>all</a:t>
            </a:r>
            <a:r>
              <a:rPr lang="en-US" dirty="0"/>
              <a:t> AE data, across grades and types, by treatment cycle</a:t>
            </a:r>
          </a:p>
          <a:p>
            <a:r>
              <a:rPr lang="en-US" dirty="0"/>
              <a:t>Captured questionnaire data, including FACT-G Questionnaire at baseline, and after treatment cycles 3 and 6 during induction for both treatment groups</a:t>
            </a:r>
          </a:p>
          <a:p>
            <a:pPr marL="0" indent="0">
              <a:buNone/>
            </a:pPr>
            <a:endParaRPr lang="en-US" dirty="0"/>
          </a:p>
        </p:txBody>
      </p:sp>
      <p:sp>
        <p:nvSpPr>
          <p:cNvPr id="4" name="Slide Number Placeholder 3">
            <a:extLst>
              <a:ext uri="{FF2B5EF4-FFF2-40B4-BE49-F238E27FC236}">
                <a16:creationId xmlns:a16="http://schemas.microsoft.com/office/drawing/2014/main" id="{8EF8ACC3-20FE-7F0E-4E45-82EA3BD70E2D}"/>
              </a:ext>
            </a:extLst>
          </p:cNvPr>
          <p:cNvSpPr>
            <a:spLocks noGrp="1"/>
          </p:cNvSpPr>
          <p:nvPr>
            <p:ph type="sldNum" sz="quarter" idx="10"/>
          </p:nvPr>
        </p:nvSpPr>
        <p:spPr/>
        <p:txBody>
          <a:bodyPr/>
          <a:lstStyle/>
          <a:p>
            <a:fld id="{0E109EA1-A30D-9743-9DCC-41793B4C74E6}" type="slidenum">
              <a:rPr lang="en-US" smtClean="0"/>
              <a:pPr/>
              <a:t>7</a:t>
            </a:fld>
            <a:endParaRPr lang="en-US" dirty="0"/>
          </a:p>
        </p:txBody>
      </p:sp>
    </p:spTree>
    <p:extLst>
      <p:ext uri="{BB962C8B-B14F-4D97-AF65-F5344CB8AC3E}">
        <p14:creationId xmlns:p14="http://schemas.microsoft.com/office/powerpoint/2010/main" val="1947284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E2360-CE58-7E96-3E42-7EC4B2E04FA3}"/>
              </a:ext>
            </a:extLst>
          </p:cNvPr>
          <p:cNvSpPr>
            <a:spLocks noGrp="1"/>
          </p:cNvSpPr>
          <p:nvPr>
            <p:ph type="title"/>
          </p:nvPr>
        </p:nvSpPr>
        <p:spPr/>
        <p:txBody>
          <a:bodyPr>
            <a:normAutofit fontScale="90000"/>
          </a:bodyPr>
          <a:lstStyle/>
          <a:p>
            <a:r>
              <a:rPr lang="en-US" dirty="0"/>
              <a:t>FACT-GP5, an assessment of Side-Effect Burden</a:t>
            </a:r>
          </a:p>
        </p:txBody>
      </p:sp>
      <p:sp>
        <p:nvSpPr>
          <p:cNvPr id="4" name="Slide Number Placeholder 3">
            <a:extLst>
              <a:ext uri="{FF2B5EF4-FFF2-40B4-BE49-F238E27FC236}">
                <a16:creationId xmlns:a16="http://schemas.microsoft.com/office/drawing/2014/main" id="{36401020-B0D8-EF82-0049-6BA20B6D82F4}"/>
              </a:ext>
            </a:extLst>
          </p:cNvPr>
          <p:cNvSpPr>
            <a:spLocks noGrp="1"/>
          </p:cNvSpPr>
          <p:nvPr>
            <p:ph type="sldNum" sz="quarter" idx="10"/>
          </p:nvPr>
        </p:nvSpPr>
        <p:spPr/>
        <p:txBody>
          <a:bodyPr/>
          <a:lstStyle/>
          <a:p>
            <a:fld id="{0E109EA1-A30D-9743-9DCC-41793B4C74E6}" type="slidenum">
              <a:rPr lang="en-US" smtClean="0"/>
              <a:pPr/>
              <a:t>8</a:t>
            </a:fld>
            <a:endParaRPr lang="en-US" dirty="0"/>
          </a:p>
        </p:txBody>
      </p:sp>
      <p:pic>
        <p:nvPicPr>
          <p:cNvPr id="5" name="Content Placeholder 4">
            <a:extLst>
              <a:ext uri="{FF2B5EF4-FFF2-40B4-BE49-F238E27FC236}">
                <a16:creationId xmlns:a16="http://schemas.microsoft.com/office/drawing/2014/main" id="{7563C4D7-2C0C-1C6B-AE49-8C498B609ABC}"/>
              </a:ext>
            </a:extLst>
          </p:cNvPr>
          <p:cNvPicPr>
            <a:picLocks noGrp="1" noChangeAspect="1"/>
          </p:cNvPicPr>
          <p:nvPr>
            <p:ph idx="1"/>
          </p:nvPr>
        </p:nvPicPr>
        <p:blipFill>
          <a:blip r:embed="rId2"/>
          <a:stretch>
            <a:fillRect/>
          </a:stretch>
        </p:blipFill>
        <p:spPr>
          <a:xfrm>
            <a:off x="1327188" y="1511599"/>
            <a:ext cx="9118600" cy="1282700"/>
          </a:xfrm>
          <a:prstGeom prst="rect">
            <a:avLst/>
          </a:prstGeom>
        </p:spPr>
      </p:pic>
      <p:sp>
        <p:nvSpPr>
          <p:cNvPr id="6" name="Content Placeholder 2">
            <a:extLst>
              <a:ext uri="{FF2B5EF4-FFF2-40B4-BE49-F238E27FC236}">
                <a16:creationId xmlns:a16="http://schemas.microsoft.com/office/drawing/2014/main" id="{5F12BD69-1F21-1E9A-6D4F-15CFCF45CEB3}"/>
              </a:ext>
            </a:extLst>
          </p:cNvPr>
          <p:cNvSpPr txBox="1">
            <a:spLocks/>
          </p:cNvSpPr>
          <p:nvPr/>
        </p:nvSpPr>
        <p:spPr>
          <a:xfrm>
            <a:off x="822960" y="3775934"/>
            <a:ext cx="10515600" cy="19847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9E7E38"/>
              </a:buClr>
              <a:buFont typeface="Arial" panose="020B0604020202020204" pitchFamily="34" charset="0"/>
              <a:buChar char="•"/>
              <a:defRPr sz="2000" kern="1200" baseline="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9E7E38"/>
              </a:buClr>
              <a:buFont typeface="Arial" panose="020B0604020202020204" pitchFamily="34" charset="0"/>
              <a:buChar char="•"/>
              <a:defRPr sz="1800" kern="1200" baseline="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9E7E38"/>
              </a:buClr>
              <a:buFont typeface="Arial" panose="020B0604020202020204" pitchFamily="34" charset="0"/>
              <a:buChar char="•"/>
              <a:defRPr sz="1600" kern="1200" baseline="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9E7E38"/>
              </a:buClr>
              <a:buFont typeface="Arial" panose="020B0604020202020204" pitchFamily="34" charset="0"/>
              <a:buChar char="•"/>
              <a:defRPr sz="1400" kern="1200" baseline="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Demonstrated to be associated with early treatment discontinuation and max grade AEs</a:t>
            </a:r>
          </a:p>
          <a:p>
            <a:pPr lvl="1"/>
            <a:r>
              <a:rPr lang="en-US" sz="1100" b="0" i="0" u="none" strike="noStrike" dirty="0">
                <a:solidFill>
                  <a:srgbClr val="505050"/>
                </a:solidFill>
                <a:effectLst/>
                <a:latin typeface="-apple-system"/>
              </a:rPr>
              <a:t>Wagner LI, Zhao F, Goss PE, et al: Patient-reported predictors of early treatment discontinuation: Treatment-related symptoms and health-related quality of life among postmenopausal women with primary breast cancer randomized to anastrozole or exemestane on NCIC Clinical Trials Group (CCTG) MA.27 (E1Z03). </a:t>
            </a:r>
            <a:r>
              <a:rPr lang="en-US" sz="1100" b="0" i="1" u="none" strike="noStrike" dirty="0">
                <a:solidFill>
                  <a:srgbClr val="505050"/>
                </a:solidFill>
                <a:effectLst/>
                <a:latin typeface="-apple-system"/>
              </a:rPr>
              <a:t>Breast Cancer Res Treat</a:t>
            </a:r>
            <a:r>
              <a:rPr lang="en-US" sz="1100" b="0" i="0" u="none" strike="noStrike" dirty="0">
                <a:solidFill>
                  <a:srgbClr val="505050"/>
                </a:solidFill>
                <a:effectLst/>
                <a:latin typeface="-apple-system"/>
              </a:rPr>
              <a:t>169:537-548, 2018</a:t>
            </a:r>
          </a:p>
          <a:p>
            <a:pPr lvl="1"/>
            <a:r>
              <a:rPr lang="en-US" sz="1050" b="0" i="0" u="none" strike="noStrike" dirty="0">
                <a:solidFill>
                  <a:srgbClr val="505050"/>
                </a:solidFill>
                <a:effectLst/>
                <a:latin typeface="-apple-system"/>
              </a:rPr>
              <a:t>Pearman TP, Beaumont JL, </a:t>
            </a:r>
            <a:r>
              <a:rPr lang="en-US" sz="1050" b="0" i="0" u="none" strike="noStrike" dirty="0" err="1">
                <a:solidFill>
                  <a:srgbClr val="505050"/>
                </a:solidFill>
                <a:effectLst/>
                <a:latin typeface="-apple-system"/>
              </a:rPr>
              <a:t>Mroczek</a:t>
            </a:r>
            <a:r>
              <a:rPr lang="en-US" sz="1050" b="0" i="0" u="none" strike="noStrike" dirty="0">
                <a:solidFill>
                  <a:srgbClr val="505050"/>
                </a:solidFill>
                <a:effectLst/>
                <a:latin typeface="-apple-system"/>
              </a:rPr>
              <a:t> D, et al: Validity and usefulness of a single-item measure of patient-reported bother from side effects of cancer therapy. </a:t>
            </a:r>
            <a:r>
              <a:rPr lang="en-US" sz="1050" b="0" i="1" u="none" strike="noStrike" dirty="0">
                <a:solidFill>
                  <a:srgbClr val="505050"/>
                </a:solidFill>
                <a:effectLst/>
                <a:latin typeface="-apple-system"/>
              </a:rPr>
              <a:t>Cancer</a:t>
            </a:r>
            <a:r>
              <a:rPr lang="en-US" sz="1050" b="0" i="0" u="none" strike="noStrike" dirty="0">
                <a:solidFill>
                  <a:srgbClr val="505050"/>
                </a:solidFill>
                <a:effectLst/>
                <a:latin typeface="-apple-system"/>
              </a:rPr>
              <a:t> 124:991-997, 201</a:t>
            </a:r>
            <a:endParaRPr lang="en-US" sz="1100" dirty="0"/>
          </a:p>
        </p:txBody>
      </p:sp>
    </p:spTree>
    <p:extLst>
      <p:ext uri="{BB962C8B-B14F-4D97-AF65-F5344CB8AC3E}">
        <p14:creationId xmlns:p14="http://schemas.microsoft.com/office/powerpoint/2010/main" val="30072030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A41D4-F8B3-E0BB-AB61-3E847BE93EFF}"/>
              </a:ext>
            </a:extLst>
          </p:cNvPr>
          <p:cNvSpPr>
            <a:spLocks noGrp="1"/>
          </p:cNvSpPr>
          <p:nvPr>
            <p:ph type="title"/>
          </p:nvPr>
        </p:nvSpPr>
        <p:spPr/>
        <p:txBody>
          <a:bodyPr/>
          <a:lstStyle/>
          <a:p>
            <a:r>
              <a:rPr lang="en-US" dirty="0"/>
              <a:t>Questions we sought to answer:</a:t>
            </a:r>
          </a:p>
        </p:txBody>
      </p:sp>
      <p:sp>
        <p:nvSpPr>
          <p:cNvPr id="3" name="Content Placeholder 2">
            <a:extLst>
              <a:ext uri="{FF2B5EF4-FFF2-40B4-BE49-F238E27FC236}">
                <a16:creationId xmlns:a16="http://schemas.microsoft.com/office/drawing/2014/main" id="{343CE930-5A6E-05E5-0B4B-D75D019F5539}"/>
              </a:ext>
            </a:extLst>
          </p:cNvPr>
          <p:cNvSpPr>
            <a:spLocks noGrp="1"/>
          </p:cNvSpPr>
          <p:nvPr>
            <p:ph idx="1"/>
          </p:nvPr>
        </p:nvSpPr>
        <p:spPr/>
        <p:txBody>
          <a:bodyPr/>
          <a:lstStyle/>
          <a:p>
            <a:r>
              <a:rPr lang="en-US" dirty="0"/>
              <a:t>What is the relationship between the AEs a patient experiences and their self-reported side-effect burden around the time they experience those AEs?</a:t>
            </a:r>
          </a:p>
          <a:p>
            <a:pPr lvl="1"/>
            <a:r>
              <a:rPr lang="en-US" dirty="0"/>
              <a:t>More specifically, how do grade 1 and grade 2 AEs affect a patient’s side-effect burden?</a:t>
            </a:r>
          </a:p>
          <a:p>
            <a:pPr lvl="1"/>
            <a:endParaRPr lang="en-US" dirty="0"/>
          </a:p>
          <a:p>
            <a:r>
              <a:rPr lang="en-US" dirty="0"/>
              <a:t>How to the presence of grade 1 and grade 2 impact the odds of treatment discontinuation imminent treatment discontinuation? </a:t>
            </a:r>
          </a:p>
          <a:p>
            <a:pPr lvl="1"/>
            <a:endParaRPr lang="en-US" dirty="0"/>
          </a:p>
          <a:p>
            <a:r>
              <a:rPr lang="en-US" dirty="0"/>
              <a:t>For both questions above, how do symptomatic vs. asymptomatic AEs effect play a role?</a:t>
            </a:r>
          </a:p>
        </p:txBody>
      </p:sp>
      <p:sp>
        <p:nvSpPr>
          <p:cNvPr id="4" name="Slide Number Placeholder 3">
            <a:extLst>
              <a:ext uri="{FF2B5EF4-FFF2-40B4-BE49-F238E27FC236}">
                <a16:creationId xmlns:a16="http://schemas.microsoft.com/office/drawing/2014/main" id="{FBDD8AC0-E010-FAD9-CE72-A423ABDF91FF}"/>
              </a:ext>
            </a:extLst>
          </p:cNvPr>
          <p:cNvSpPr>
            <a:spLocks noGrp="1"/>
          </p:cNvSpPr>
          <p:nvPr>
            <p:ph type="sldNum" sz="quarter" idx="10"/>
          </p:nvPr>
        </p:nvSpPr>
        <p:spPr/>
        <p:txBody>
          <a:bodyPr/>
          <a:lstStyle/>
          <a:p>
            <a:fld id="{0E109EA1-A30D-9743-9DCC-41793B4C74E6}" type="slidenum">
              <a:rPr lang="en-US" smtClean="0"/>
              <a:pPr/>
              <a:t>9</a:t>
            </a:fld>
            <a:endParaRPr lang="en-US" dirty="0"/>
          </a:p>
        </p:txBody>
      </p:sp>
    </p:spTree>
    <p:extLst>
      <p:ext uri="{BB962C8B-B14F-4D97-AF65-F5344CB8AC3E}">
        <p14:creationId xmlns:p14="http://schemas.microsoft.com/office/powerpoint/2010/main" val="35867352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9FC5A-EF84-38FC-FC61-4AA3E44C3F4A}"/>
              </a:ext>
            </a:extLst>
          </p:cNvPr>
          <p:cNvSpPr>
            <a:spLocks noGrp="1"/>
          </p:cNvSpPr>
          <p:nvPr>
            <p:ph type="title"/>
          </p:nvPr>
        </p:nvSpPr>
        <p:spPr/>
        <p:txBody>
          <a:bodyPr/>
          <a:lstStyle/>
          <a:p>
            <a:r>
              <a:rPr lang="en-US" dirty="0"/>
              <a:t>Distribution of AEs by Grade</a:t>
            </a:r>
          </a:p>
        </p:txBody>
      </p:sp>
      <p:sp>
        <p:nvSpPr>
          <p:cNvPr id="4" name="Slide Number Placeholder 3">
            <a:extLst>
              <a:ext uri="{FF2B5EF4-FFF2-40B4-BE49-F238E27FC236}">
                <a16:creationId xmlns:a16="http://schemas.microsoft.com/office/drawing/2014/main" id="{EC97F5AF-D2F8-C2B6-ABCB-420BAE47DA1F}"/>
              </a:ext>
            </a:extLst>
          </p:cNvPr>
          <p:cNvSpPr>
            <a:spLocks noGrp="1"/>
          </p:cNvSpPr>
          <p:nvPr>
            <p:ph type="sldNum" sz="quarter" idx="10"/>
          </p:nvPr>
        </p:nvSpPr>
        <p:spPr/>
        <p:txBody>
          <a:bodyPr/>
          <a:lstStyle/>
          <a:p>
            <a:fld id="{0E109EA1-A30D-9743-9DCC-41793B4C74E6}" type="slidenum">
              <a:rPr lang="en-US" smtClean="0"/>
              <a:pPr/>
              <a:t>10</a:t>
            </a:fld>
            <a:endParaRPr lang="en-US" dirty="0"/>
          </a:p>
        </p:txBody>
      </p:sp>
      <p:pic>
        <p:nvPicPr>
          <p:cNvPr id="5" name="Picture 4">
            <a:extLst>
              <a:ext uri="{FF2B5EF4-FFF2-40B4-BE49-F238E27FC236}">
                <a16:creationId xmlns:a16="http://schemas.microsoft.com/office/drawing/2014/main" id="{EAEA6DAB-EF0E-D30A-B188-78962E470FE8}"/>
              </a:ext>
            </a:extLst>
          </p:cNvPr>
          <p:cNvPicPr>
            <a:picLocks noChangeAspect="1"/>
          </p:cNvPicPr>
          <p:nvPr/>
        </p:nvPicPr>
        <p:blipFill>
          <a:blip r:embed="rId2"/>
          <a:stretch>
            <a:fillRect/>
          </a:stretch>
        </p:blipFill>
        <p:spPr>
          <a:xfrm>
            <a:off x="2711618" y="1112650"/>
            <a:ext cx="5704684" cy="4864583"/>
          </a:xfrm>
          <a:prstGeom prst="rect">
            <a:avLst/>
          </a:prstGeom>
        </p:spPr>
      </p:pic>
    </p:spTree>
    <p:extLst>
      <p:ext uri="{BB962C8B-B14F-4D97-AF65-F5344CB8AC3E}">
        <p14:creationId xmlns:p14="http://schemas.microsoft.com/office/powerpoint/2010/main" val="1931934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E6DDF-7119-2A99-F902-B6B1351A8BAC}"/>
              </a:ext>
            </a:extLst>
          </p:cNvPr>
          <p:cNvSpPr>
            <a:spLocks noGrp="1"/>
          </p:cNvSpPr>
          <p:nvPr>
            <p:ph type="title"/>
          </p:nvPr>
        </p:nvSpPr>
        <p:spPr/>
        <p:txBody>
          <a:bodyPr>
            <a:normAutofit fontScale="90000"/>
          </a:bodyPr>
          <a:lstStyle/>
          <a:p>
            <a:r>
              <a:rPr lang="en-US" dirty="0"/>
              <a:t>Naïve assessment of AE occurrence by grade and discontinuation</a:t>
            </a:r>
          </a:p>
        </p:txBody>
      </p:sp>
      <p:sp>
        <p:nvSpPr>
          <p:cNvPr id="4" name="Slide Number Placeholder 3">
            <a:extLst>
              <a:ext uri="{FF2B5EF4-FFF2-40B4-BE49-F238E27FC236}">
                <a16:creationId xmlns:a16="http://schemas.microsoft.com/office/drawing/2014/main" id="{C995C9D5-2B19-167F-CC6E-9401DD797661}"/>
              </a:ext>
            </a:extLst>
          </p:cNvPr>
          <p:cNvSpPr>
            <a:spLocks noGrp="1"/>
          </p:cNvSpPr>
          <p:nvPr>
            <p:ph type="sldNum" sz="quarter" idx="10"/>
          </p:nvPr>
        </p:nvSpPr>
        <p:spPr/>
        <p:txBody>
          <a:bodyPr/>
          <a:lstStyle/>
          <a:p>
            <a:fld id="{0E109EA1-A30D-9743-9DCC-41793B4C74E6}" type="slidenum">
              <a:rPr lang="en-US" smtClean="0"/>
              <a:pPr/>
              <a:t>11</a:t>
            </a:fld>
            <a:endParaRPr lang="en-US" dirty="0"/>
          </a:p>
        </p:txBody>
      </p:sp>
      <p:graphicFrame>
        <p:nvGraphicFramePr>
          <p:cNvPr id="5" name="Table 4">
            <a:extLst>
              <a:ext uri="{FF2B5EF4-FFF2-40B4-BE49-F238E27FC236}">
                <a16:creationId xmlns:a16="http://schemas.microsoft.com/office/drawing/2014/main" id="{16B34646-2645-3ED5-834C-4F466BAEA866}"/>
              </a:ext>
            </a:extLst>
          </p:cNvPr>
          <p:cNvGraphicFramePr>
            <a:graphicFrameLocks noGrp="1"/>
          </p:cNvGraphicFramePr>
          <p:nvPr>
            <p:extLst>
              <p:ext uri="{D42A27DB-BD31-4B8C-83A1-F6EECF244321}">
                <p14:modId xmlns:p14="http://schemas.microsoft.com/office/powerpoint/2010/main" val="3118760721"/>
              </p:ext>
            </p:extLst>
          </p:nvPr>
        </p:nvGraphicFramePr>
        <p:xfrm>
          <a:off x="1775011" y="1563626"/>
          <a:ext cx="8175812" cy="4159633"/>
        </p:xfrm>
        <a:graphic>
          <a:graphicData uri="http://schemas.openxmlformats.org/drawingml/2006/table">
            <a:tbl>
              <a:tblPr firstRow="1" firstCol="1" bandRow="1">
                <a:tableStyleId>{7DF18680-E054-41AD-8BC1-D1AEF772440D}</a:tableStyleId>
              </a:tblPr>
              <a:tblGrid>
                <a:gridCol w="2490930">
                  <a:extLst>
                    <a:ext uri="{9D8B030D-6E8A-4147-A177-3AD203B41FA5}">
                      <a16:colId xmlns:a16="http://schemas.microsoft.com/office/drawing/2014/main" val="761494590"/>
                    </a:ext>
                  </a:extLst>
                </a:gridCol>
                <a:gridCol w="2034322">
                  <a:extLst>
                    <a:ext uri="{9D8B030D-6E8A-4147-A177-3AD203B41FA5}">
                      <a16:colId xmlns:a16="http://schemas.microsoft.com/office/drawing/2014/main" val="3821705329"/>
                    </a:ext>
                  </a:extLst>
                </a:gridCol>
                <a:gridCol w="2018456">
                  <a:extLst>
                    <a:ext uri="{9D8B030D-6E8A-4147-A177-3AD203B41FA5}">
                      <a16:colId xmlns:a16="http://schemas.microsoft.com/office/drawing/2014/main" val="241399304"/>
                    </a:ext>
                  </a:extLst>
                </a:gridCol>
                <a:gridCol w="1632104">
                  <a:extLst>
                    <a:ext uri="{9D8B030D-6E8A-4147-A177-3AD203B41FA5}">
                      <a16:colId xmlns:a16="http://schemas.microsoft.com/office/drawing/2014/main" val="363721685"/>
                    </a:ext>
                  </a:extLst>
                </a:gridCol>
              </a:tblGrid>
              <a:tr h="897286">
                <a:tc gridSpan="4">
                  <a:txBody>
                    <a:bodyPr/>
                    <a:lstStyle/>
                    <a:p>
                      <a:pPr algn="l" fontAlgn="ctr"/>
                      <a:r>
                        <a:rPr lang="en-US" sz="1800" u="none" strike="noStrike" dirty="0">
                          <a:effectLst/>
                        </a:rPr>
                        <a:t>Discontinuation due to AE/Side-effect/Complication by Experienced AE within treatment cycle preceding</a:t>
                      </a:r>
                      <a:r>
                        <a:rPr lang="en-US" sz="1800" u="none" strike="noStrike" baseline="0" dirty="0">
                          <a:effectLst/>
                        </a:rPr>
                        <a:t> discontinuation</a:t>
                      </a:r>
                      <a:endParaRPr lang="en-US" sz="1800" b="1" i="0" u="none" strike="noStrike" dirty="0">
                        <a:solidFill>
                          <a:srgbClr val="000000"/>
                        </a:solidFill>
                        <a:effectLst/>
                        <a:latin typeface="Calibri" panose="020F0502020204030204" pitchFamily="34" charset="0"/>
                      </a:endParaRPr>
                    </a:p>
                  </a:txBody>
                  <a:tcPr marL="9525" marR="9525" marT="9525" marB="0" anchor="ctr">
                    <a:solidFill>
                      <a:srgbClr val="242D6E"/>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01542752"/>
                  </a:ext>
                </a:extLst>
              </a:tr>
              <a:tr h="345904">
                <a:tc rowSpan="2">
                  <a:txBody>
                    <a:bodyPr/>
                    <a:lstStyle/>
                    <a:p>
                      <a:pPr algn="l" fontAlgn="ctr"/>
                      <a:r>
                        <a:rPr lang="en-US" sz="1600" u="none" strike="noStrike" dirty="0">
                          <a:effectLst/>
                        </a:rPr>
                        <a:t> </a:t>
                      </a:r>
                      <a:endParaRPr lang="en-US" sz="1600" b="1" i="0" u="none" strike="noStrike" dirty="0">
                        <a:solidFill>
                          <a:srgbClr val="000000"/>
                        </a:solidFill>
                        <a:effectLst/>
                        <a:latin typeface="Arial" panose="020B0604020202020204" pitchFamily="34" charset="0"/>
                      </a:endParaRPr>
                    </a:p>
                  </a:txBody>
                  <a:tcPr marL="9525" marR="9525" marT="9525" marB="0" anchor="ctr">
                    <a:solidFill>
                      <a:srgbClr val="242D6E"/>
                    </a:solidFill>
                  </a:tcPr>
                </a:tc>
                <a:tc>
                  <a:txBody>
                    <a:bodyPr/>
                    <a:lstStyle/>
                    <a:p>
                      <a:pPr algn="ctr" fontAlgn="ctr"/>
                      <a:r>
                        <a:rPr lang="en-US" sz="1600" u="none" strike="noStrike" dirty="0">
                          <a:effectLst/>
                        </a:rPr>
                        <a:t>No</a:t>
                      </a:r>
                      <a:endParaRPr lang="en-US" sz="1600" b="1"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Yes</a:t>
                      </a:r>
                      <a:endParaRPr lang="en-US" sz="1600" b="1" i="0" u="none" strike="noStrike" dirty="0">
                        <a:solidFill>
                          <a:srgbClr val="000000"/>
                        </a:solidFill>
                        <a:effectLst/>
                        <a:latin typeface="Arial" panose="020B0604020202020204" pitchFamily="34" charset="0"/>
                      </a:endParaRPr>
                    </a:p>
                  </a:txBody>
                  <a:tcPr marL="9525" marR="9525" marT="9525" marB="0" anchor="ctr"/>
                </a:tc>
                <a:tc rowSpan="2">
                  <a:txBody>
                    <a:bodyPr/>
                    <a:lstStyle/>
                    <a:p>
                      <a:pPr algn="ctr" fontAlgn="ctr"/>
                      <a:r>
                        <a:rPr lang="en-US" sz="2000" u="none" strike="noStrike" dirty="0">
                          <a:effectLst/>
                        </a:rPr>
                        <a:t>Chi-Square </a:t>
                      </a:r>
                    </a:p>
                    <a:p>
                      <a:pPr algn="ctr" fontAlgn="ctr"/>
                      <a:r>
                        <a:rPr lang="en-US" sz="2000" u="none" strike="noStrike" dirty="0">
                          <a:effectLst/>
                        </a:rPr>
                        <a:t>P-Value</a:t>
                      </a:r>
                      <a:endParaRPr lang="en-US" sz="2000" b="1"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733371978"/>
                  </a:ext>
                </a:extLst>
              </a:tr>
              <a:tr h="571933">
                <a:tc vMerge="1">
                  <a:txBody>
                    <a:bodyPr/>
                    <a:lstStyle/>
                    <a:p>
                      <a:endParaRPr lang="en-US"/>
                    </a:p>
                  </a:txBody>
                  <a:tcPr/>
                </a:tc>
                <a:tc>
                  <a:txBody>
                    <a:bodyPr/>
                    <a:lstStyle/>
                    <a:p>
                      <a:pPr algn="ctr" fontAlgn="ctr"/>
                      <a:r>
                        <a:rPr lang="en-US" sz="1600" u="none" strike="noStrike">
                          <a:effectLst/>
                        </a:rPr>
                        <a:t>(N=8347  cycles)</a:t>
                      </a:r>
                      <a:endParaRPr lang="en-US" sz="1600" b="1"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(N=84 cycles)</a:t>
                      </a:r>
                      <a:endParaRPr lang="en-US" sz="1600" b="1" i="0" u="none" strike="noStrike">
                        <a:solidFill>
                          <a:srgbClr val="000000"/>
                        </a:solidFill>
                        <a:effectLst/>
                        <a:latin typeface="Arial" panose="020B0604020202020204" pitchFamily="34" charset="0"/>
                      </a:endParaRPr>
                    </a:p>
                  </a:txBody>
                  <a:tcPr marL="9525" marR="9525" marT="9525" marB="0" anchor="ctr"/>
                </a:tc>
                <a:tc vMerge="1">
                  <a:txBody>
                    <a:bodyPr/>
                    <a:lstStyle/>
                    <a:p>
                      <a:endParaRPr lang="en-US"/>
                    </a:p>
                  </a:txBody>
                  <a:tcPr/>
                </a:tc>
                <a:extLst>
                  <a:ext uri="{0D108BD9-81ED-4DB2-BD59-A6C34878D82A}">
                    <a16:rowId xmlns:a16="http://schemas.microsoft.com/office/drawing/2014/main" val="1370192335"/>
                  </a:ext>
                </a:extLst>
              </a:tr>
              <a:tr h="291445">
                <a:tc>
                  <a:txBody>
                    <a:bodyPr/>
                    <a:lstStyle/>
                    <a:p>
                      <a:pPr algn="l" fontAlgn="ctr"/>
                      <a:r>
                        <a:rPr lang="en-US" sz="1600" u="none" strike="noStrike" dirty="0">
                          <a:effectLst/>
                        </a:rPr>
                        <a:t># Grade 1 AEs</a:t>
                      </a:r>
                      <a:endParaRPr lang="en-US" sz="1600" b="1" i="0" u="none" strike="noStrike" dirty="0">
                        <a:solidFill>
                          <a:srgbClr val="000000"/>
                        </a:solidFill>
                        <a:effectLst/>
                        <a:latin typeface="Arial" panose="020B0604020202020204" pitchFamily="34" charset="0"/>
                      </a:endParaRPr>
                    </a:p>
                  </a:txBody>
                  <a:tcPr marL="9525" marR="9525" marT="9525" marB="0" anchor="ctr">
                    <a:solidFill>
                      <a:srgbClr val="242D6E"/>
                    </a:solidFill>
                  </a:tcP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112135815"/>
                  </a:ext>
                </a:extLst>
              </a:tr>
              <a:tr h="291445">
                <a:tc>
                  <a:txBody>
                    <a:bodyPr/>
                    <a:lstStyle/>
                    <a:p>
                      <a:pPr algn="l" fontAlgn="ctr"/>
                      <a:r>
                        <a:rPr lang="en-US" sz="1600" u="none" strike="noStrike">
                          <a:effectLst/>
                        </a:rPr>
                        <a:t>Mean (SD)</a:t>
                      </a:r>
                      <a:endParaRPr lang="en-US" sz="1600" b="0" i="0" u="none" strike="noStrike">
                        <a:solidFill>
                          <a:srgbClr val="000000"/>
                        </a:solidFill>
                        <a:effectLst/>
                        <a:latin typeface="Arial" panose="020B0604020202020204" pitchFamily="34" charset="0"/>
                      </a:endParaRPr>
                    </a:p>
                  </a:txBody>
                  <a:tcPr marL="171450" marR="9525" marT="9525" marB="0" anchor="ctr">
                    <a:solidFill>
                      <a:srgbClr val="242D6E"/>
                    </a:solidFill>
                  </a:tcPr>
                </a:tc>
                <a:tc>
                  <a:txBody>
                    <a:bodyPr/>
                    <a:lstStyle/>
                    <a:p>
                      <a:pPr algn="ctr" fontAlgn="ctr"/>
                      <a:r>
                        <a:rPr lang="en-US" sz="1600" u="none" strike="noStrike">
                          <a:effectLst/>
                        </a:rPr>
                        <a:t>1.50 (1.87)</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2.23 (2.25)</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0.004</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439169549"/>
                  </a:ext>
                </a:extLst>
              </a:tr>
              <a:tr h="291445">
                <a:tc>
                  <a:txBody>
                    <a:bodyPr/>
                    <a:lstStyle/>
                    <a:p>
                      <a:pPr algn="l" fontAlgn="ctr"/>
                      <a:r>
                        <a:rPr lang="en-US" sz="1600" u="none" strike="noStrike">
                          <a:effectLst/>
                        </a:rPr>
                        <a:t># Grade 2 AEs</a:t>
                      </a:r>
                      <a:endParaRPr lang="en-US" sz="1600" b="1" i="0" u="none" strike="noStrike">
                        <a:solidFill>
                          <a:srgbClr val="000000"/>
                        </a:solidFill>
                        <a:effectLst/>
                        <a:latin typeface="Arial" panose="020B0604020202020204" pitchFamily="34" charset="0"/>
                      </a:endParaRPr>
                    </a:p>
                  </a:txBody>
                  <a:tcPr marL="9525" marR="9525" marT="9525" marB="0" anchor="ctr">
                    <a:solidFill>
                      <a:srgbClr val="242D6E"/>
                    </a:solidFill>
                  </a:tcPr>
                </a:tc>
                <a:tc>
                  <a:txBody>
                    <a:bodyPr/>
                    <a:lstStyle/>
                    <a:p>
                      <a:pPr algn="ctr" fontAlgn="ctr"/>
                      <a:r>
                        <a:rPr lang="en-US" sz="1600" u="none" strike="noStrike" dirty="0">
                          <a:effectLst/>
                        </a:rPr>
                        <a:t> </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822215062"/>
                  </a:ext>
                </a:extLst>
              </a:tr>
              <a:tr h="291445">
                <a:tc>
                  <a:txBody>
                    <a:bodyPr/>
                    <a:lstStyle/>
                    <a:p>
                      <a:pPr algn="l" fontAlgn="ctr"/>
                      <a:r>
                        <a:rPr lang="en-US" sz="1600" u="none" strike="noStrike">
                          <a:effectLst/>
                        </a:rPr>
                        <a:t>Mean (SD)</a:t>
                      </a:r>
                      <a:endParaRPr lang="en-US" sz="1600" b="0" i="0" u="none" strike="noStrike">
                        <a:solidFill>
                          <a:srgbClr val="000000"/>
                        </a:solidFill>
                        <a:effectLst/>
                        <a:latin typeface="Arial" panose="020B0604020202020204" pitchFamily="34" charset="0"/>
                      </a:endParaRPr>
                    </a:p>
                  </a:txBody>
                  <a:tcPr marL="171450" marR="9525" marT="9525" marB="0" anchor="ctr">
                    <a:solidFill>
                      <a:srgbClr val="242D6E"/>
                    </a:solidFill>
                  </a:tcPr>
                </a:tc>
                <a:tc>
                  <a:txBody>
                    <a:bodyPr/>
                    <a:lstStyle/>
                    <a:p>
                      <a:pPr algn="ctr" fontAlgn="ctr"/>
                      <a:r>
                        <a:rPr lang="en-US" sz="1600" u="none" strike="noStrike">
                          <a:effectLst/>
                        </a:rPr>
                        <a:t>0.415 (0.835)</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1.56 (1.66)</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&lt;0.001</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203813000"/>
                  </a:ext>
                </a:extLst>
              </a:tr>
              <a:tr h="304395">
                <a:tc>
                  <a:txBody>
                    <a:bodyPr/>
                    <a:lstStyle/>
                    <a:p>
                      <a:pPr algn="l" fontAlgn="ctr"/>
                      <a:r>
                        <a:rPr lang="en-US" sz="1600" u="none" strike="noStrike">
                          <a:effectLst/>
                        </a:rPr>
                        <a:t># Grade 3 AEs</a:t>
                      </a:r>
                      <a:endParaRPr lang="en-US" sz="1600" b="1" i="0" u="none" strike="noStrike">
                        <a:solidFill>
                          <a:srgbClr val="000000"/>
                        </a:solidFill>
                        <a:effectLst/>
                        <a:latin typeface="Arial" panose="020B0604020202020204" pitchFamily="34" charset="0"/>
                      </a:endParaRPr>
                    </a:p>
                  </a:txBody>
                  <a:tcPr marL="9525" marR="9525" marT="9525" marB="0" anchor="ctr">
                    <a:solidFill>
                      <a:srgbClr val="242D6E"/>
                    </a:solidFill>
                  </a:tcP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631511251"/>
                  </a:ext>
                </a:extLst>
              </a:tr>
              <a:tr h="291445">
                <a:tc>
                  <a:txBody>
                    <a:bodyPr/>
                    <a:lstStyle/>
                    <a:p>
                      <a:pPr algn="l" fontAlgn="ctr"/>
                      <a:r>
                        <a:rPr lang="en-US" sz="1600" u="none" strike="noStrike">
                          <a:effectLst/>
                        </a:rPr>
                        <a:t>Mean (SD)</a:t>
                      </a:r>
                      <a:endParaRPr lang="en-US" sz="1600" b="0" i="0" u="none" strike="noStrike">
                        <a:solidFill>
                          <a:srgbClr val="000000"/>
                        </a:solidFill>
                        <a:effectLst/>
                        <a:latin typeface="Arial" panose="020B0604020202020204" pitchFamily="34" charset="0"/>
                      </a:endParaRPr>
                    </a:p>
                  </a:txBody>
                  <a:tcPr marL="171450" marR="9525" marT="9525" marB="0" anchor="ctr">
                    <a:solidFill>
                      <a:srgbClr val="242D6E"/>
                    </a:solidFill>
                  </a:tcPr>
                </a:tc>
                <a:tc>
                  <a:txBody>
                    <a:bodyPr/>
                    <a:lstStyle/>
                    <a:p>
                      <a:pPr algn="ctr" fontAlgn="ctr"/>
                      <a:r>
                        <a:rPr lang="en-US" sz="1600" u="none" strike="noStrike">
                          <a:effectLst/>
                        </a:rPr>
                        <a:t>0.159 (0.468)</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1.31 (1.47)</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&lt;0.001</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528644610"/>
                  </a:ext>
                </a:extLst>
              </a:tr>
              <a:tr h="291445">
                <a:tc>
                  <a:txBody>
                    <a:bodyPr/>
                    <a:lstStyle/>
                    <a:p>
                      <a:pPr algn="l" fontAlgn="ctr"/>
                      <a:r>
                        <a:rPr lang="en-US" sz="1600" u="none" strike="noStrike">
                          <a:effectLst/>
                        </a:rPr>
                        <a:t># Grade 4 AEs</a:t>
                      </a:r>
                      <a:endParaRPr lang="en-US" sz="1600" b="1" i="0" u="none" strike="noStrike">
                        <a:solidFill>
                          <a:srgbClr val="000000"/>
                        </a:solidFill>
                        <a:effectLst/>
                        <a:latin typeface="Arial" panose="020B0604020202020204" pitchFamily="34" charset="0"/>
                      </a:endParaRPr>
                    </a:p>
                  </a:txBody>
                  <a:tcPr marL="9525" marR="9525" marT="9525" marB="0" anchor="ctr">
                    <a:solidFill>
                      <a:srgbClr val="242D6E"/>
                    </a:solidFill>
                  </a:tcP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a:effectLst/>
                        </a:rPr>
                        <a:t> </a:t>
                      </a:r>
                      <a:endParaRPr lang="en-US" sz="1600" b="0" i="0" u="none" strike="noStrike">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321350236"/>
                  </a:ext>
                </a:extLst>
              </a:tr>
              <a:tr h="291445">
                <a:tc>
                  <a:txBody>
                    <a:bodyPr/>
                    <a:lstStyle/>
                    <a:p>
                      <a:pPr algn="l" fontAlgn="ctr"/>
                      <a:r>
                        <a:rPr lang="en-US" sz="1600" u="none" strike="noStrike" dirty="0">
                          <a:effectLst/>
                        </a:rPr>
                        <a:t>Mean (SD)</a:t>
                      </a:r>
                      <a:endParaRPr lang="en-US" sz="1600" b="0" i="0" u="none" strike="noStrike" dirty="0">
                        <a:solidFill>
                          <a:srgbClr val="000000"/>
                        </a:solidFill>
                        <a:effectLst/>
                        <a:latin typeface="Arial" panose="020B0604020202020204" pitchFamily="34" charset="0"/>
                      </a:endParaRPr>
                    </a:p>
                  </a:txBody>
                  <a:tcPr marL="171450" marR="9525" marT="9525" marB="0" anchor="ctr">
                    <a:solidFill>
                      <a:srgbClr val="242D6E"/>
                    </a:solidFill>
                  </a:tcPr>
                </a:tc>
                <a:tc>
                  <a:txBody>
                    <a:bodyPr/>
                    <a:lstStyle/>
                    <a:p>
                      <a:pPr algn="ctr" fontAlgn="ctr"/>
                      <a:r>
                        <a:rPr lang="en-US" sz="1600" u="none" strike="noStrike" dirty="0">
                          <a:effectLst/>
                        </a:rPr>
                        <a:t>0.0309 (0.246)</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0.369 (0.788)</a:t>
                      </a:r>
                      <a:endParaRPr lang="en-US" sz="1600" b="0" i="0" u="none" strike="noStrike" dirty="0">
                        <a:solidFill>
                          <a:srgbClr val="000000"/>
                        </a:solidFill>
                        <a:effectLst/>
                        <a:latin typeface="Arial" panose="020B0604020202020204" pitchFamily="34" charset="0"/>
                      </a:endParaRPr>
                    </a:p>
                  </a:txBody>
                  <a:tcPr marL="9525" marR="9525" marT="9525" marB="0" anchor="ctr"/>
                </a:tc>
                <a:tc>
                  <a:txBody>
                    <a:bodyPr/>
                    <a:lstStyle/>
                    <a:p>
                      <a:pPr algn="ctr" fontAlgn="ctr"/>
                      <a:r>
                        <a:rPr lang="en-US" sz="1600" u="none" strike="noStrike" dirty="0">
                          <a:effectLst/>
                        </a:rPr>
                        <a:t>&lt;0.001</a:t>
                      </a:r>
                      <a:endParaRPr lang="en-US" sz="16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2958576447"/>
                  </a:ext>
                </a:extLst>
              </a:tr>
            </a:tbl>
          </a:graphicData>
        </a:graphic>
      </p:graphicFrame>
    </p:spTree>
    <p:extLst>
      <p:ext uri="{BB962C8B-B14F-4D97-AF65-F5344CB8AC3E}">
        <p14:creationId xmlns:p14="http://schemas.microsoft.com/office/powerpoint/2010/main" val="2588451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36078-9FD4-C71E-0508-92747DAC7DE9}"/>
              </a:ext>
            </a:extLst>
          </p:cNvPr>
          <p:cNvSpPr>
            <a:spLocks noGrp="1"/>
          </p:cNvSpPr>
          <p:nvPr>
            <p:ph type="title"/>
          </p:nvPr>
        </p:nvSpPr>
        <p:spPr/>
        <p:txBody>
          <a:bodyPr/>
          <a:lstStyle/>
          <a:p>
            <a:r>
              <a:rPr lang="en-US" dirty="0"/>
              <a:t>A more formal assessment..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4A8FAB0E-03FD-FE8B-2447-60C5456DCF53}"/>
                  </a:ext>
                </a:extLst>
              </p:cNvPr>
              <p:cNvSpPr>
                <a:spLocks noGrp="1"/>
              </p:cNvSpPr>
              <p:nvPr>
                <p:ph idx="1"/>
              </p:nvPr>
            </p:nvSpPr>
            <p:spPr/>
            <p:txBody>
              <a:bodyPr>
                <a:normAutofit/>
              </a:bodyPr>
              <a:lstStyle/>
              <a:p>
                <a:r>
                  <a:rPr lang="en-US" dirty="0"/>
                  <a:t>Tabulated count of AEs [</a:t>
                </a:r>
                <a:r>
                  <a:rPr lang="en-US" dirty="0">
                    <a:solidFill>
                      <a:srgbClr val="FF0000"/>
                    </a:solidFill>
                  </a:rPr>
                  <a:t>at least possibly related to treatment</a:t>
                </a:r>
                <a:r>
                  <a:rPr lang="en-US" dirty="0"/>
                  <a:t>] by grade and cycle </a:t>
                </a:r>
              </a:p>
              <a:p>
                <a:r>
                  <a:rPr lang="en-US" dirty="0"/>
                  <a:t>Longitudinally, we modeled a patients’ GP5 ordinal response in a Bayesian cumulative logit model: </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sz="2000" i="1" smtClean="0">
                          <a:latin typeface="Cambria Math" panose="02040503050406030204" pitchFamily="18" charset="0"/>
                        </a:rPr>
                        <m:t>𝑙𝑜𝑔𝑖𝑡</m:t>
                      </m:r>
                      <m:d>
                        <m:dPr>
                          <m:ctrlPr>
                            <a:rPr lang="en-US" sz="2000" i="1">
                              <a:latin typeface="Cambria Math" panose="02040503050406030204" pitchFamily="18" charset="0"/>
                            </a:rPr>
                          </m:ctrlPr>
                        </m:dPr>
                        <m:e>
                          <m:r>
                            <a:rPr lang="en-US" sz="2000" i="1">
                              <a:latin typeface="Cambria Math" panose="02040503050406030204" pitchFamily="18" charset="0"/>
                            </a:rPr>
                            <m:t>𝑝</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𝐺𝑃</m:t>
                              </m:r>
                              <m:r>
                                <a:rPr lang="en-US" sz="2000" i="1">
                                  <a:latin typeface="Cambria Math" panose="02040503050406030204" pitchFamily="18" charset="0"/>
                                </a:rPr>
                                <m:t>5</m:t>
                              </m:r>
                            </m:e>
                            <m:sub>
                              <m:r>
                                <a:rPr lang="en-US" sz="2000" i="1">
                                  <a:latin typeface="Cambria Math" panose="02040503050406030204" pitchFamily="18" charset="0"/>
                                </a:rPr>
                                <m:t>𝑖𝑗</m:t>
                              </m:r>
                            </m:sub>
                          </m:sSub>
                          <m:r>
                            <a:rPr lang="en-US" sz="2000" i="1">
                              <a:latin typeface="Cambria Math" panose="02040503050406030204" pitchFamily="18" charset="0"/>
                            </a:rPr>
                            <m:t>≤</m:t>
                          </m:r>
                          <m:r>
                            <a:rPr lang="en-US" sz="2000" i="1">
                              <a:latin typeface="Cambria Math" panose="02040503050406030204" pitchFamily="18" charset="0"/>
                            </a:rPr>
                            <m:t>𝑘</m:t>
                          </m:r>
                        </m:e>
                      </m:d>
                      <m:r>
                        <a:rPr lang="en-US" sz="2000" i="1" smtClean="0">
                          <a:latin typeface="Cambria Math" panose="02040503050406030204" pitchFamily="18" charset="0"/>
                        </a:rPr>
                        <m:t>)</m:t>
                      </m:r>
                      <m:r>
                        <a:rPr lang="en-US" sz="2000" b="0" i="1" smtClean="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𝛼</m:t>
                          </m:r>
                        </m:e>
                        <m:sub>
                          <m:r>
                            <a:rPr lang="en-US" sz="2000" i="1">
                              <a:latin typeface="Cambria Math" panose="02040503050406030204" pitchFamily="18" charset="0"/>
                            </a:rPr>
                            <m:t>𝑘</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𝑖</m:t>
                          </m:r>
                        </m:sub>
                      </m:sSub>
                      <m:r>
                        <a:rPr lang="en-US" sz="2000" b="0" i="1" smtClean="0">
                          <a:latin typeface="Cambria Math" panose="02040503050406030204" pitchFamily="18" charset="0"/>
                        </a:rPr>
                        <m:t> </m:t>
                      </m:r>
                      <m:r>
                        <a:rPr lang="en-US" sz="2000"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1</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𝑐𝑦𝑐𝑙𝑒</m:t>
                                  </m:r>
                                </m:e>
                                <m:sub>
                                  <m:r>
                                    <a:rPr lang="en-US" sz="2000" i="1">
                                      <a:latin typeface="Cambria Math" panose="02040503050406030204" pitchFamily="18" charset="0"/>
                                    </a:rPr>
                                    <m:t>𝑖𝑗</m:t>
                                  </m:r>
                                </m:sub>
                              </m:sSub>
                            </m:e>
                          </m:d>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2</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𝑡𝑟𝑡</m:t>
                                  </m:r>
                                </m:e>
                                <m:sub>
                                  <m:r>
                                    <a:rPr lang="en-US" sz="2000" i="1">
                                      <a:latin typeface="Cambria Math" panose="02040503050406030204" pitchFamily="18" charset="0"/>
                                    </a:rPr>
                                    <m:t>𝑖</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3</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𝐵𝑎𝑠𝑒𝑙𝑖𝑛𝑒</m:t>
                                  </m:r>
                                  <m:r>
                                    <a:rPr lang="en-US" sz="2000" i="1">
                                      <a:latin typeface="Cambria Math" panose="02040503050406030204" pitchFamily="18" charset="0"/>
                                    </a:rPr>
                                    <m:t> </m:t>
                                  </m:r>
                                  <m:r>
                                    <a:rPr lang="en-US" sz="2000" i="1">
                                      <a:latin typeface="Cambria Math" panose="02040503050406030204" pitchFamily="18" charset="0"/>
                                    </a:rPr>
                                    <m:t>𝐺𝑃</m:t>
                                  </m:r>
                                  <m:r>
                                    <a:rPr lang="en-US" sz="2000" i="1">
                                      <a:latin typeface="Cambria Math" panose="02040503050406030204" pitchFamily="18" charset="0"/>
                                    </a:rPr>
                                    <m:t>5</m:t>
                                  </m:r>
                                </m:e>
                                <m:sub>
                                  <m:r>
                                    <a:rPr lang="en-US" sz="2000" i="1">
                                      <a:latin typeface="Cambria Math" panose="02040503050406030204" pitchFamily="18" charset="0"/>
                                    </a:rPr>
                                    <m:t>𝑖</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4</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𝐺</m:t>
                                  </m:r>
                                  <m:sSub>
                                    <m:sSubPr>
                                      <m:ctrlPr>
                                        <a:rPr lang="en-US" sz="2000" i="1">
                                          <a:latin typeface="Cambria Math" panose="02040503050406030204" pitchFamily="18" charset="0"/>
                                        </a:rPr>
                                      </m:ctrlPr>
                                    </m:sSubPr>
                                    <m:e>
                                      <m:r>
                                        <a:rPr lang="en-US" sz="2000" i="1">
                                          <a:latin typeface="Cambria Math" panose="02040503050406030204" pitchFamily="18" charset="0"/>
                                        </a:rPr>
                                        <m:t>1</m:t>
                                      </m:r>
                                    </m:e>
                                    <m:sub>
                                      <m:r>
                                        <a:rPr lang="en-US" sz="2000" i="1">
                                          <a:latin typeface="Cambria Math" panose="02040503050406030204" pitchFamily="18" charset="0"/>
                                        </a:rPr>
                                        <m:t>𝐴𝐸𝑠</m:t>
                                      </m:r>
                                    </m:sub>
                                  </m:sSub>
                                </m:e>
                                <m:sub>
                                  <m:r>
                                    <a:rPr lang="en-US" sz="2000" i="1">
                                      <a:latin typeface="Cambria Math" panose="02040503050406030204" pitchFamily="18" charset="0"/>
                                    </a:rPr>
                                    <m:t>𝑖𝑗</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5</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𝐺</m:t>
                                  </m:r>
                                  <m:sSub>
                                    <m:sSubPr>
                                      <m:ctrlPr>
                                        <a:rPr lang="en-US" sz="2000" i="1">
                                          <a:latin typeface="Cambria Math" panose="02040503050406030204" pitchFamily="18" charset="0"/>
                                        </a:rPr>
                                      </m:ctrlPr>
                                    </m:sSubPr>
                                    <m:e>
                                      <m:r>
                                        <a:rPr lang="en-US" sz="2000" i="1">
                                          <a:latin typeface="Cambria Math" panose="02040503050406030204" pitchFamily="18" charset="0"/>
                                        </a:rPr>
                                        <m:t>2</m:t>
                                      </m:r>
                                    </m:e>
                                    <m:sub>
                                      <m:r>
                                        <a:rPr lang="en-US" sz="2000" i="1">
                                          <a:latin typeface="Cambria Math" panose="02040503050406030204" pitchFamily="18" charset="0"/>
                                        </a:rPr>
                                        <m:t>𝐴𝐸𝑠</m:t>
                                      </m:r>
                                    </m:sub>
                                  </m:sSub>
                                </m:e>
                                <m:sub>
                                  <m:r>
                                    <a:rPr lang="en-US" sz="2000" i="1">
                                      <a:latin typeface="Cambria Math" panose="02040503050406030204" pitchFamily="18" charset="0"/>
                                    </a:rPr>
                                    <m:t>𝑖𝑗</m:t>
                                  </m:r>
                                </m:sub>
                              </m:sSub>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𝛽</m:t>
                              </m:r>
                            </m:e>
                            <m:sub>
                              <m:r>
                                <a:rPr lang="en-US" sz="2000" i="1">
                                  <a:latin typeface="Cambria Math" panose="02040503050406030204" pitchFamily="18" charset="0"/>
                                </a:rPr>
                                <m:t>6</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𝐺</m:t>
                                  </m:r>
                                  <m:sSup>
                                    <m:sSupPr>
                                      <m:ctrlPr>
                                        <a:rPr lang="en-US" sz="2000" i="1">
                                          <a:latin typeface="Cambria Math" panose="02040503050406030204" pitchFamily="18" charset="0"/>
                                        </a:rPr>
                                      </m:ctrlPr>
                                    </m:sSupPr>
                                    <m:e>
                                      <m:r>
                                        <a:rPr lang="en-US" sz="2000" i="1">
                                          <a:latin typeface="Cambria Math" panose="02040503050406030204" pitchFamily="18" charset="0"/>
                                        </a:rPr>
                                        <m:t>3</m:t>
                                      </m:r>
                                    </m:e>
                                    <m:sup>
                                      <m:r>
                                        <a:rPr lang="en-US" sz="2000" i="1">
                                          <a:latin typeface="Cambria Math" panose="02040503050406030204" pitchFamily="18" charset="0"/>
                                        </a:rPr>
                                        <m:t>+</m:t>
                                      </m:r>
                                    </m:sup>
                                  </m:sSup>
                                  <m:r>
                                    <a:rPr lang="en-US" sz="2000" i="1">
                                      <a:latin typeface="Cambria Math" panose="02040503050406030204" pitchFamily="18" charset="0"/>
                                    </a:rPr>
                                    <m:t>𝐴𝐸</m:t>
                                  </m:r>
                                </m:e>
                                <m:sub>
                                  <m:r>
                                    <a:rPr lang="en-US" sz="2000" i="1">
                                      <a:latin typeface="Cambria Math" panose="02040503050406030204" pitchFamily="18" charset="0"/>
                                    </a:rPr>
                                    <m:t>𝑖𝑗</m:t>
                                  </m:r>
                                </m:sub>
                              </m:sSub>
                              <m:r>
                                <a:rPr lang="en-US" sz="2000" i="1">
                                  <a:latin typeface="Cambria Math" panose="02040503050406030204" pitchFamily="18" charset="0"/>
                                </a:rPr>
                                <m:t>≥1</m:t>
                              </m:r>
                            </m:e>
                          </m:d>
                        </m:e>
                      </m:d>
                      <m:r>
                        <a:rPr lang="en-US" sz="2000" i="1">
                          <a:latin typeface="Cambria Math" panose="02040503050406030204" pitchFamily="18" charset="0"/>
                        </a:rPr>
                        <m:t>,  </m:t>
                      </m:r>
                      <m:r>
                        <a:rPr lang="en-US" sz="2000" i="1">
                          <a:latin typeface="Cambria Math" panose="02040503050406030204" pitchFamily="18" charset="0"/>
                        </a:rPr>
                        <m:t>𝑖</m:t>
                      </m:r>
                      <m:r>
                        <a:rPr lang="en-US" sz="2000" i="1">
                          <a:latin typeface="Cambria Math" panose="02040503050406030204" pitchFamily="18" charset="0"/>
                        </a:rPr>
                        <m:t>=1,…,</m:t>
                      </m:r>
                      <m:r>
                        <a:rPr lang="en-US" sz="2000" i="1">
                          <a:latin typeface="Cambria Math" panose="02040503050406030204" pitchFamily="18" charset="0"/>
                        </a:rPr>
                        <m:t>𝑛</m:t>
                      </m:r>
                      <m:r>
                        <a:rPr lang="en-US" sz="2000" i="1">
                          <a:latin typeface="Cambria Math" panose="02040503050406030204" pitchFamily="18" charset="0"/>
                        </a:rPr>
                        <m:t>,  </m:t>
                      </m:r>
                      <m:r>
                        <a:rPr lang="en-US" sz="2000" i="1">
                          <a:latin typeface="Cambria Math" panose="02040503050406030204" pitchFamily="18" charset="0"/>
                        </a:rPr>
                        <m:t>𝑗</m:t>
                      </m:r>
                      <m:r>
                        <a:rPr lang="en-US" sz="2000" i="1">
                          <a:latin typeface="Cambria Math" panose="02040503050406030204" pitchFamily="18" charset="0"/>
                        </a:rPr>
                        <m:t>=1,…,</m:t>
                      </m:r>
                      <m:r>
                        <a:rPr lang="en-US" sz="2000" i="1">
                          <a:latin typeface="Cambria Math" panose="02040503050406030204" pitchFamily="18" charset="0"/>
                        </a:rPr>
                        <m:t>𝐽</m:t>
                      </m:r>
                      <m:r>
                        <a:rPr lang="en-US" sz="2000" i="1">
                          <a:latin typeface="Cambria Math" panose="02040503050406030204" pitchFamily="18" charset="0"/>
                        </a:rPr>
                        <m:t>,          </m:t>
                      </m:r>
                      <m:r>
                        <a:rPr lang="en-US" sz="2000" i="1">
                          <a:latin typeface="Cambria Math" panose="02040503050406030204" pitchFamily="18" charset="0"/>
                        </a:rPr>
                        <m:t>𝑘</m:t>
                      </m:r>
                      <m:r>
                        <a:rPr lang="en-US" sz="2000" i="1">
                          <a:latin typeface="Cambria Math" panose="02040503050406030204" pitchFamily="18" charset="0"/>
                        </a:rPr>
                        <m:t>=1,…,</m:t>
                      </m:r>
                      <m:r>
                        <a:rPr lang="en-US" sz="2000" i="1">
                          <a:latin typeface="Cambria Math" panose="02040503050406030204" pitchFamily="18" charset="0"/>
                        </a:rPr>
                        <m:t>𝐾</m:t>
                      </m:r>
                      <m:r>
                        <a:rPr lang="en-US" sz="2000" i="1">
                          <a:latin typeface="Cambria Math" panose="02040503050406030204" pitchFamily="18" charset="0"/>
                        </a:rPr>
                        <m:t>−1</m:t>
                      </m:r>
                    </m:oMath>
                  </m:oMathPara>
                </a14:m>
                <a:endParaRPr lang="en-US" sz="2000" dirty="0"/>
              </a:p>
              <a:p>
                <a:pPr marL="0" indent="0">
                  <a:buNone/>
                </a:pPr>
                <a:r>
                  <a:rPr lang="en-US" sz="2000" dirty="0"/>
                  <a:t>Where,</a:t>
                </a:r>
              </a:p>
              <a:p>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𝐺𝑋</m:t>
                        </m:r>
                        <m:r>
                          <a:rPr lang="en-US" sz="2000" i="1">
                            <a:latin typeface="Cambria Math" panose="02040503050406030204" pitchFamily="18" charset="0"/>
                          </a:rPr>
                          <m:t>_</m:t>
                        </m:r>
                        <m:r>
                          <a:rPr lang="en-US" sz="2000" i="1">
                            <a:latin typeface="Cambria Math" panose="02040503050406030204" pitchFamily="18" charset="0"/>
                          </a:rPr>
                          <m:t>𝐴𝐸</m:t>
                        </m:r>
                      </m:e>
                      <m:sub>
                        <m:r>
                          <a:rPr lang="en-US" sz="2000" i="1">
                            <a:latin typeface="Cambria Math" panose="02040503050406030204" pitchFamily="18" charset="0"/>
                          </a:rPr>
                          <m:t>𝑖𝑗</m:t>
                        </m:r>
                      </m:sub>
                    </m:sSub>
                    <m:r>
                      <a:rPr lang="en-US" sz="2000" i="1">
                        <a:latin typeface="Cambria Math" panose="02040503050406030204" pitchFamily="18" charset="0"/>
                      </a:rPr>
                      <m:t> </m:t>
                    </m:r>
                    <m:r>
                      <a:rPr lang="en-US" sz="2000" i="1">
                        <a:latin typeface="Cambria Math" panose="02040503050406030204" pitchFamily="18" charset="0"/>
                      </a:rPr>
                      <m:t>𝑖𝑠</m:t>
                    </m:r>
                    <m:r>
                      <a:rPr lang="en-US" sz="2000" i="1">
                        <a:latin typeface="Cambria Math" panose="02040503050406030204" pitchFamily="18" charset="0"/>
                      </a:rPr>
                      <m:t> </m:t>
                    </m:r>
                    <m:r>
                      <a:rPr lang="en-US" sz="2000" i="1">
                        <a:latin typeface="Cambria Math" panose="02040503050406030204" pitchFamily="18" charset="0"/>
                      </a:rPr>
                      <m:t>𝑡h𝑒</m:t>
                    </m:r>
                    <m:r>
                      <a:rPr lang="en-US" sz="2000" i="1">
                        <a:latin typeface="Cambria Math" panose="02040503050406030204" pitchFamily="18" charset="0"/>
                      </a:rPr>
                      <m:t> </m:t>
                    </m:r>
                    <m:r>
                      <a:rPr lang="en-US" sz="2000" i="1">
                        <a:latin typeface="Cambria Math" panose="02040503050406030204" pitchFamily="18" charset="0"/>
                      </a:rPr>
                      <m:t>𝑐𝑜𝑢𝑛𝑡</m:t>
                    </m:r>
                    <m:r>
                      <a:rPr lang="en-US" sz="2000" i="1">
                        <a:latin typeface="Cambria Math" panose="02040503050406030204" pitchFamily="18" charset="0"/>
                      </a:rPr>
                      <m:t> </m:t>
                    </m:r>
                    <m:r>
                      <a:rPr lang="en-US" sz="2000" i="1">
                        <a:latin typeface="Cambria Math" panose="02040503050406030204" pitchFamily="18" charset="0"/>
                      </a:rPr>
                      <m:t>𝑜𝑓</m:t>
                    </m:r>
                    <m:r>
                      <a:rPr lang="en-US" sz="2000" i="1">
                        <a:latin typeface="Cambria Math" panose="02040503050406030204" pitchFamily="18" charset="0"/>
                      </a:rPr>
                      <m:t> </m:t>
                    </m:r>
                    <m:r>
                      <a:rPr lang="en-US" sz="2000" i="1">
                        <a:latin typeface="Cambria Math" panose="02040503050406030204" pitchFamily="18" charset="0"/>
                      </a:rPr>
                      <m:t>𝐺𝑟𝑎𝑑𝑒</m:t>
                    </m:r>
                    <m:r>
                      <a:rPr lang="en-US" sz="2000" i="1">
                        <a:latin typeface="Cambria Math" panose="02040503050406030204" pitchFamily="18" charset="0"/>
                      </a:rPr>
                      <m:t> </m:t>
                    </m:r>
                    <m:r>
                      <a:rPr lang="en-US" sz="2000" i="1">
                        <a:latin typeface="Cambria Math" panose="02040503050406030204" pitchFamily="18" charset="0"/>
                      </a:rPr>
                      <m:t>𝑋</m:t>
                    </m:r>
                    <m:r>
                      <a:rPr lang="en-US" sz="2000" i="1">
                        <a:latin typeface="Cambria Math" panose="02040503050406030204" pitchFamily="18" charset="0"/>
                      </a:rPr>
                      <m:t> </m:t>
                    </m:r>
                    <m:r>
                      <a:rPr lang="en-US" sz="2000" i="1">
                        <a:latin typeface="Cambria Math" panose="02040503050406030204" pitchFamily="18" charset="0"/>
                      </a:rPr>
                      <m:t>𝐴𝐸𝑠</m:t>
                    </m:r>
                    <m:r>
                      <a:rPr lang="en-US" sz="2000" i="1">
                        <a:latin typeface="Cambria Math" panose="02040503050406030204" pitchFamily="18" charset="0"/>
                      </a:rPr>
                      <m:t> </m:t>
                    </m:r>
                    <m:r>
                      <a:rPr lang="en-US" sz="2000" i="1">
                        <a:latin typeface="Cambria Math" panose="02040503050406030204" pitchFamily="18" charset="0"/>
                      </a:rPr>
                      <m:t>𝑒𝑥𝑝𝑒𝑟𝑖𝑒𝑛𝑐𝑒𝑑</m:t>
                    </m:r>
                    <m:r>
                      <a:rPr lang="en-US" sz="2000" i="1">
                        <a:latin typeface="Cambria Math" panose="02040503050406030204" pitchFamily="18" charset="0"/>
                      </a:rPr>
                      <m:t> </m:t>
                    </m:r>
                    <m:r>
                      <a:rPr lang="en-US" sz="2000" i="1">
                        <a:latin typeface="Cambria Math" panose="02040503050406030204" pitchFamily="18" charset="0"/>
                      </a:rPr>
                      <m:t>𝑏𝑦</m:t>
                    </m:r>
                    <m:r>
                      <a:rPr lang="en-US" sz="2000" i="1">
                        <a:latin typeface="Cambria Math" panose="02040503050406030204" pitchFamily="18" charset="0"/>
                      </a:rPr>
                      <m:t> </m:t>
                    </m:r>
                    <m:r>
                      <a:rPr lang="en-US" sz="2000" i="1">
                        <a:latin typeface="Cambria Math" panose="02040503050406030204" pitchFamily="18" charset="0"/>
                      </a:rPr>
                      <m:t>𝑝𝑎𝑡𝑖𝑒𝑛𝑡</m:t>
                    </m:r>
                    <m:r>
                      <a:rPr lang="en-US" sz="2000" i="1">
                        <a:latin typeface="Cambria Math" panose="02040503050406030204" pitchFamily="18" charset="0"/>
                      </a:rPr>
                      <m:t> </m:t>
                    </m:r>
                    <m:r>
                      <a:rPr lang="en-US" sz="2000" i="1">
                        <a:latin typeface="Cambria Math" panose="02040503050406030204" pitchFamily="18" charset="0"/>
                      </a:rPr>
                      <m:t>𝑖</m:t>
                    </m:r>
                    <m:r>
                      <a:rPr lang="en-US" sz="2000" i="1">
                        <a:latin typeface="Cambria Math" panose="02040503050406030204" pitchFamily="18" charset="0"/>
                      </a:rPr>
                      <m:t> </m:t>
                    </m:r>
                    <m:r>
                      <a:rPr lang="en-US" sz="2000" i="1">
                        <a:latin typeface="Cambria Math" panose="02040503050406030204" pitchFamily="18" charset="0"/>
                      </a:rPr>
                      <m:t>𝑑𝑢𝑟𝑖𝑛𝑔</m:t>
                    </m:r>
                    <m:r>
                      <a:rPr lang="en-US" sz="2000" i="1">
                        <a:latin typeface="Cambria Math" panose="02040503050406030204" pitchFamily="18" charset="0"/>
                      </a:rPr>
                      <m:t> </m:t>
                    </m:r>
                    <m:r>
                      <a:rPr lang="en-US" sz="2000" i="1">
                        <a:latin typeface="Cambria Math" panose="02040503050406030204" pitchFamily="18" charset="0"/>
                      </a:rPr>
                      <m:t>𝑐𝑦𝑐𝑙𝑒</m:t>
                    </m:r>
                    <m:r>
                      <a:rPr lang="en-US" sz="2000" i="1">
                        <a:latin typeface="Cambria Math" panose="02040503050406030204" pitchFamily="18" charset="0"/>
                      </a:rPr>
                      <m:t> </m:t>
                    </m:r>
                    <m:r>
                      <a:rPr lang="en-US" sz="2000" i="1">
                        <a:latin typeface="Cambria Math" panose="02040503050406030204" pitchFamily="18" charset="0"/>
                      </a:rPr>
                      <m:t>𝑗</m:t>
                    </m:r>
                  </m:oMath>
                </a14:m>
                <a:endParaRPr lang="en-US" sz="2000" i="1" dirty="0">
                  <a:latin typeface="Cambria Math" panose="02040503050406030204" pitchFamily="18" charset="0"/>
                </a:endParaRPr>
              </a:p>
              <a:p>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𝐺</m:t>
                        </m:r>
                        <m:sSubSup>
                          <m:sSubSupPr>
                            <m:ctrlPr>
                              <a:rPr lang="en-US" sz="2000" i="1">
                                <a:latin typeface="Cambria Math" panose="02040503050406030204" pitchFamily="18" charset="0"/>
                              </a:rPr>
                            </m:ctrlPr>
                          </m:sSubSupPr>
                          <m:e>
                            <m:r>
                              <a:rPr lang="en-US" sz="2000" i="1">
                                <a:latin typeface="Cambria Math" panose="02040503050406030204" pitchFamily="18" charset="0"/>
                              </a:rPr>
                              <m:t>3</m:t>
                            </m:r>
                          </m:e>
                          <m:sub>
                            <m:r>
                              <a:rPr lang="en-US" sz="2000" i="1">
                                <a:latin typeface="Cambria Math" panose="02040503050406030204" pitchFamily="18" charset="0"/>
                              </a:rPr>
                              <m:t>𝐴𝐸</m:t>
                            </m:r>
                          </m:sub>
                          <m:sup>
                            <m:r>
                              <a:rPr lang="en-US" sz="2000" i="1">
                                <a:latin typeface="Cambria Math" panose="02040503050406030204" pitchFamily="18" charset="0"/>
                              </a:rPr>
                              <m:t>+</m:t>
                            </m:r>
                          </m:sup>
                        </m:sSubSup>
                      </m:e>
                      <m:sub>
                        <m:r>
                          <a:rPr lang="en-US" sz="2000" i="1">
                            <a:latin typeface="Cambria Math" panose="02040503050406030204" pitchFamily="18" charset="0"/>
                          </a:rPr>
                          <m:t>𝑖𝑗</m:t>
                        </m:r>
                      </m:sub>
                    </m:sSub>
                    <m:r>
                      <a:rPr lang="en-US" sz="2000" i="1">
                        <a:latin typeface="Cambria Math" panose="02040503050406030204" pitchFamily="18" charset="0"/>
                      </a:rPr>
                      <m:t> </m:t>
                    </m:r>
                    <m:r>
                      <a:rPr lang="en-US" sz="2000" i="1">
                        <a:latin typeface="Cambria Math" panose="02040503050406030204" pitchFamily="18" charset="0"/>
                      </a:rPr>
                      <m:t>𝑖𝑠</m:t>
                    </m:r>
                    <m:r>
                      <a:rPr lang="en-US" sz="2000" i="1">
                        <a:latin typeface="Cambria Math" panose="02040503050406030204" pitchFamily="18" charset="0"/>
                      </a:rPr>
                      <m:t> </m:t>
                    </m:r>
                    <m:r>
                      <a:rPr lang="en-US" sz="2000" i="1">
                        <a:latin typeface="Cambria Math" panose="02040503050406030204" pitchFamily="18" charset="0"/>
                      </a:rPr>
                      <m:t>𝑡h𝑒</m:t>
                    </m:r>
                    <m:r>
                      <a:rPr lang="en-US" sz="2000" i="1">
                        <a:latin typeface="Cambria Math" panose="02040503050406030204" pitchFamily="18" charset="0"/>
                      </a:rPr>
                      <m:t> </m:t>
                    </m:r>
                    <m:r>
                      <a:rPr lang="en-US" sz="2000" b="0" i="1" smtClean="0">
                        <a:latin typeface="Cambria Math" panose="02040503050406030204" pitchFamily="18" charset="0"/>
                      </a:rPr>
                      <m:t>𝑖𝑛𝑎𝑟𝑦</m:t>
                    </m:r>
                    <m:r>
                      <a:rPr lang="en-US" sz="2000" b="0" i="1" smtClean="0">
                        <a:latin typeface="Cambria Math" panose="02040503050406030204" pitchFamily="18" charset="0"/>
                      </a:rPr>
                      <m:t> </m:t>
                    </m:r>
                    <m:r>
                      <a:rPr lang="en-US" sz="2000" b="0" i="1" smtClean="0">
                        <a:latin typeface="Cambria Math" panose="02040503050406030204" pitchFamily="18" charset="0"/>
                      </a:rPr>
                      <m:t>𝑖𝑛𝑑𝑖𝑐𝑎𝑡𝑜𝑟</m:t>
                    </m:r>
                    <m:r>
                      <a:rPr lang="en-US" sz="2000" b="0" i="1" smtClean="0">
                        <a:latin typeface="Cambria Math" panose="02040503050406030204" pitchFamily="18" charset="0"/>
                      </a:rPr>
                      <m:t>  </m:t>
                    </m:r>
                    <m:r>
                      <a:rPr lang="en-US" sz="2000" i="1">
                        <a:latin typeface="Cambria Math" panose="02040503050406030204" pitchFamily="18" charset="0"/>
                      </a:rPr>
                      <m:t>𝑜𝑓</m:t>
                    </m:r>
                    <m:r>
                      <a:rPr lang="en-US" sz="2000" b="0" i="1" smtClean="0">
                        <a:latin typeface="Cambria Math" panose="02040503050406030204" pitchFamily="18" charset="0"/>
                      </a:rPr>
                      <m:t> </m:t>
                    </m:r>
                    <m:r>
                      <a:rPr lang="en-US" sz="2000" b="0" i="1" smtClean="0">
                        <a:latin typeface="Cambria Math" panose="02040503050406030204" pitchFamily="18" charset="0"/>
                      </a:rPr>
                      <m:t>𝑎</m:t>
                    </m:r>
                    <m:r>
                      <a:rPr lang="en-US" sz="2000" i="1">
                        <a:latin typeface="Cambria Math" panose="02040503050406030204" pitchFamily="18" charset="0"/>
                      </a:rPr>
                      <m:t> </m:t>
                    </m:r>
                    <m:r>
                      <a:rPr lang="en-US" sz="2000" i="1">
                        <a:latin typeface="Cambria Math" panose="02040503050406030204" pitchFamily="18" charset="0"/>
                      </a:rPr>
                      <m:t>𝐺</m:t>
                    </m:r>
                    <m:r>
                      <a:rPr lang="en-US" sz="2000" i="1">
                        <a:latin typeface="Cambria Math" panose="02040503050406030204" pitchFamily="18" charset="0"/>
                      </a:rPr>
                      <m:t>3 </m:t>
                    </m:r>
                    <m:r>
                      <a:rPr lang="en-US" sz="2000" i="1">
                        <a:latin typeface="Cambria Math" panose="02040503050406030204" pitchFamily="18" charset="0"/>
                      </a:rPr>
                      <m:t>𝑜𝑟</m:t>
                    </m:r>
                    <m:r>
                      <a:rPr lang="en-US" sz="2000" i="1">
                        <a:latin typeface="Cambria Math" panose="02040503050406030204" pitchFamily="18" charset="0"/>
                      </a:rPr>
                      <m:t> </m:t>
                    </m:r>
                    <m:r>
                      <a:rPr lang="en-US" sz="2000" i="1">
                        <a:latin typeface="Cambria Math" panose="02040503050406030204" pitchFamily="18" charset="0"/>
                      </a:rPr>
                      <m:t>h𝑖𝑔h𝑒𝑟</m:t>
                    </m:r>
                    <m:r>
                      <a:rPr lang="en-US" sz="2000" i="1">
                        <a:latin typeface="Cambria Math" panose="02040503050406030204" pitchFamily="18" charset="0"/>
                      </a:rPr>
                      <m:t> </m:t>
                    </m:r>
                    <m:r>
                      <a:rPr lang="en-US" sz="2000" i="1">
                        <a:latin typeface="Cambria Math" panose="02040503050406030204" pitchFamily="18" charset="0"/>
                      </a:rPr>
                      <m:t>𝐴𝐸</m:t>
                    </m:r>
                    <m:r>
                      <a:rPr lang="en-US" sz="2000" i="1">
                        <a:latin typeface="Cambria Math" panose="02040503050406030204" pitchFamily="18" charset="0"/>
                      </a:rPr>
                      <m:t> </m:t>
                    </m:r>
                    <m:r>
                      <a:rPr lang="en-US" sz="2000" i="1">
                        <a:latin typeface="Cambria Math" panose="02040503050406030204" pitchFamily="18" charset="0"/>
                      </a:rPr>
                      <m:t>𝑒𝑥𝑝𝑒𝑟𝑖𝑒𝑛𝑐𝑒𝑑</m:t>
                    </m:r>
                    <m:r>
                      <a:rPr lang="en-US" sz="2000" i="1">
                        <a:latin typeface="Cambria Math" panose="02040503050406030204" pitchFamily="18" charset="0"/>
                      </a:rPr>
                      <m:t> </m:t>
                    </m:r>
                    <m:r>
                      <a:rPr lang="en-US" sz="2000" i="1">
                        <a:latin typeface="Cambria Math" panose="02040503050406030204" pitchFamily="18" charset="0"/>
                      </a:rPr>
                      <m:t>𝑏𝑦</m:t>
                    </m:r>
                    <m:r>
                      <a:rPr lang="en-US" sz="2000" i="1">
                        <a:latin typeface="Cambria Math" panose="02040503050406030204" pitchFamily="18" charset="0"/>
                      </a:rPr>
                      <m:t> </m:t>
                    </m:r>
                    <m:r>
                      <a:rPr lang="en-US" sz="2000" i="1">
                        <a:latin typeface="Cambria Math" panose="02040503050406030204" pitchFamily="18" charset="0"/>
                      </a:rPr>
                      <m:t>𝑝𝑎𝑡𝑖𝑒𝑛𝑡</m:t>
                    </m:r>
                    <m:r>
                      <a:rPr lang="en-US" sz="2000" i="1">
                        <a:latin typeface="Cambria Math" panose="02040503050406030204" pitchFamily="18" charset="0"/>
                      </a:rPr>
                      <m:t> </m:t>
                    </m:r>
                    <m:r>
                      <a:rPr lang="en-US" sz="2000" i="1">
                        <a:latin typeface="Cambria Math" panose="02040503050406030204" pitchFamily="18" charset="0"/>
                      </a:rPr>
                      <m:t>𝑖</m:t>
                    </m:r>
                    <m:r>
                      <a:rPr lang="en-US" sz="2000" i="1">
                        <a:latin typeface="Cambria Math" panose="02040503050406030204" pitchFamily="18" charset="0"/>
                      </a:rPr>
                      <m:t> </m:t>
                    </m:r>
                    <m:r>
                      <a:rPr lang="en-US" sz="2000" i="1">
                        <a:latin typeface="Cambria Math" panose="02040503050406030204" pitchFamily="18" charset="0"/>
                      </a:rPr>
                      <m:t>𝑑𝑢𝑟𝑖𝑛𝑔</m:t>
                    </m:r>
                    <m:r>
                      <a:rPr lang="en-US" sz="2000" i="1">
                        <a:latin typeface="Cambria Math" panose="02040503050406030204" pitchFamily="18" charset="0"/>
                      </a:rPr>
                      <m:t> </m:t>
                    </m:r>
                    <m:r>
                      <a:rPr lang="en-US" sz="2000" i="1">
                        <a:latin typeface="Cambria Math" panose="02040503050406030204" pitchFamily="18" charset="0"/>
                      </a:rPr>
                      <m:t>𝑐𝑦𝑐𝑙𝑒</m:t>
                    </m:r>
                    <m:r>
                      <a:rPr lang="en-US" sz="2000" i="1">
                        <a:latin typeface="Cambria Math" panose="02040503050406030204" pitchFamily="18" charset="0"/>
                      </a:rPr>
                      <m:t> </m:t>
                    </m:r>
                    <m:r>
                      <a:rPr lang="en-US" sz="2000" i="1">
                        <a:latin typeface="Cambria Math" panose="02040503050406030204" pitchFamily="18" charset="0"/>
                      </a:rPr>
                      <m:t>𝑗</m:t>
                    </m:r>
                  </m:oMath>
                </a14:m>
                <a:endParaRPr lang="en-US" sz="2000" dirty="0"/>
              </a:p>
              <a:p>
                <a:endParaRPr lang="en-US" dirty="0"/>
              </a:p>
            </p:txBody>
          </p:sp>
        </mc:Choice>
        <mc:Fallback>
          <p:sp>
            <p:nvSpPr>
              <p:cNvPr id="3" name="Content Placeholder 2">
                <a:extLst>
                  <a:ext uri="{FF2B5EF4-FFF2-40B4-BE49-F238E27FC236}">
                    <a16:creationId xmlns:a16="http://schemas.microsoft.com/office/drawing/2014/main" id="{4A8FAB0E-03FD-FE8B-2447-60C5456DCF53}"/>
                  </a:ext>
                </a:extLst>
              </p:cNvPr>
              <p:cNvSpPr>
                <a:spLocks noGrp="1" noRot="1" noChangeAspect="1" noMove="1" noResize="1" noEditPoints="1" noAdjustHandles="1" noChangeArrowheads="1" noChangeShapeType="1" noTextEdit="1"/>
              </p:cNvSpPr>
              <p:nvPr>
                <p:ph idx="1"/>
              </p:nvPr>
            </p:nvSpPr>
            <p:spPr>
              <a:blipFill>
                <a:blip r:embed="rId2"/>
                <a:stretch>
                  <a:fillRect l="-483" t="-1445" r="-1206" b="-8382"/>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AB78D91C-E4DB-7ADF-380D-8B6D6C39C4C8}"/>
              </a:ext>
            </a:extLst>
          </p:cNvPr>
          <p:cNvSpPr>
            <a:spLocks noGrp="1"/>
          </p:cNvSpPr>
          <p:nvPr>
            <p:ph type="sldNum" sz="quarter" idx="10"/>
          </p:nvPr>
        </p:nvSpPr>
        <p:spPr/>
        <p:txBody>
          <a:bodyPr/>
          <a:lstStyle/>
          <a:p>
            <a:fld id="{0E109EA1-A30D-9743-9DCC-41793B4C74E6}" type="slidenum">
              <a:rPr lang="en-US" smtClean="0"/>
              <a:pPr/>
              <a:t>12</a:t>
            </a:fld>
            <a:endParaRPr lang="en-US" dirty="0"/>
          </a:p>
        </p:txBody>
      </p:sp>
    </p:spTree>
    <p:extLst>
      <p:ext uri="{BB962C8B-B14F-4D97-AF65-F5344CB8AC3E}">
        <p14:creationId xmlns:p14="http://schemas.microsoft.com/office/powerpoint/2010/main" val="3566896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495A6-C76E-6834-DBBA-F6392A2735D2}"/>
              </a:ext>
            </a:extLst>
          </p:cNvPr>
          <p:cNvSpPr>
            <a:spLocks noGrp="1"/>
          </p:cNvSpPr>
          <p:nvPr>
            <p:ph type="title"/>
          </p:nvPr>
        </p:nvSpPr>
        <p:spPr/>
        <p:txBody>
          <a:bodyPr/>
          <a:lstStyle/>
          <a:p>
            <a:r>
              <a:rPr lang="en-US" dirty="0"/>
              <a:t>A more formal assessment…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D1BFFD0-0279-0B7F-8BE7-678B6A208AAE}"/>
                  </a:ext>
                </a:extLst>
              </p:cNvPr>
              <p:cNvSpPr>
                <a:spLocks noGrp="1"/>
              </p:cNvSpPr>
              <p:nvPr>
                <p:ph idx="1"/>
              </p:nvPr>
            </p:nvSpPr>
            <p:spPr/>
            <p:txBody>
              <a:bodyPr>
                <a:normAutofit/>
              </a:bodyPr>
              <a:lstStyle/>
              <a:p>
                <a:r>
                  <a:rPr lang="en-US" dirty="0"/>
                  <a:t>And similarly for treatment discontinuation, for cycle </a:t>
                </a:r>
                <a:r>
                  <a:rPr lang="en-US" i="1" dirty="0"/>
                  <a:t>j</a:t>
                </a:r>
                <a:r>
                  <a:rPr lang="en-US" dirty="0"/>
                  <a:t> in patient </a:t>
                </a:r>
                <a:r>
                  <a:rPr lang="en-US" i="1" dirty="0" err="1"/>
                  <a:t>i</a:t>
                </a:r>
                <a:r>
                  <a:rPr lang="en-US" i="1" dirty="0"/>
                  <a:t>:</a:t>
                </a:r>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𝑙𝑜𝑔𝑖𝑡</m:t>
                      </m:r>
                      <m:d>
                        <m:dPr>
                          <m:ctrlPr>
                            <a:rPr lang="en-US" i="1">
                              <a:latin typeface="Cambria Math" panose="02040503050406030204" pitchFamily="18" charset="0"/>
                            </a:rPr>
                          </m:ctrlPr>
                        </m:dPr>
                        <m:e>
                          <m:r>
                            <a:rPr lang="en-US" i="1">
                              <a:latin typeface="Cambria Math" panose="02040503050406030204" pitchFamily="18" charset="0"/>
                            </a:rPr>
                            <m:t>𝑝</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𝑖𝑗</m:t>
                              </m:r>
                            </m:sub>
                          </m:sSub>
                          <m:r>
                            <a:rPr lang="en-US" i="1">
                              <a:latin typeface="Cambria Math" panose="02040503050406030204" pitchFamily="18" charset="0"/>
                            </a:rPr>
                            <m:t>=1</m:t>
                          </m:r>
                        </m:e>
                      </m: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0</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0</m:t>
                          </m:r>
                          <m:r>
                            <a:rPr lang="en-US" i="1">
                              <a:latin typeface="Cambria Math" panose="02040503050406030204" pitchFamily="18" charset="0"/>
                            </a:rPr>
                            <m:t>𝑖</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1</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𝑐𝑦𝑐𝑙𝑒</m:t>
                              </m:r>
                            </m:e>
                            <m:sub>
                              <m:r>
                                <a:rPr lang="en-US" i="1">
                                  <a:latin typeface="Cambria Math" panose="02040503050406030204" pitchFamily="18" charset="0"/>
                                </a:rPr>
                                <m:t>𝑖𝑗</m:t>
                              </m:r>
                            </m:sub>
                          </m:sSub>
                        </m:e>
                      </m: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2</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𝑡𝑟𝑡</m:t>
                              </m:r>
                            </m:e>
                            <m:sub>
                              <m:r>
                                <a:rPr lang="en-US" i="1">
                                  <a:latin typeface="Cambria Math" panose="02040503050406030204" pitchFamily="18" charset="0"/>
                                </a:rPr>
                                <m:t>𝑖</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3</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𝐵𝑎𝑠𝑒𝑙𝑖𝑛𝑒</m:t>
                              </m:r>
                              <m:r>
                                <a:rPr lang="en-US" i="1">
                                  <a:latin typeface="Cambria Math" panose="02040503050406030204" pitchFamily="18" charset="0"/>
                                </a:rPr>
                                <m:t> </m:t>
                              </m:r>
                              <m:r>
                                <a:rPr lang="en-US" i="1">
                                  <a:latin typeface="Cambria Math" panose="02040503050406030204" pitchFamily="18" charset="0"/>
                                </a:rPr>
                                <m:t>𝐺𝑃</m:t>
                              </m:r>
                              <m:r>
                                <a:rPr lang="en-US" i="1">
                                  <a:latin typeface="Cambria Math" panose="02040503050406030204" pitchFamily="18" charset="0"/>
                                </a:rPr>
                                <m:t>5</m:t>
                              </m:r>
                            </m:e>
                            <m:sub>
                              <m:r>
                                <a:rPr lang="en-US" i="1">
                                  <a:latin typeface="Cambria Math" panose="02040503050406030204" pitchFamily="18" charset="0"/>
                                </a:rPr>
                                <m:t>𝑖</m:t>
                              </m:r>
                            </m:sub>
                          </m:sSub>
                        </m:e>
                      </m:d>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4</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m:t>
                              </m:r>
                              <m:r>
                                <a:rPr lang="en-US" i="1">
                                  <a:latin typeface="Cambria Math" panose="02040503050406030204" pitchFamily="18" charset="0"/>
                                </a:rPr>
                                <m:t>1_</m:t>
                              </m:r>
                              <m:r>
                                <a:rPr lang="en-US" i="1">
                                  <a:latin typeface="Cambria Math" panose="02040503050406030204" pitchFamily="18" charset="0"/>
                                </a:rPr>
                                <m:t>𝐴𝐸</m:t>
                              </m:r>
                            </m:e>
                            <m:sub>
                              <m:r>
                                <a:rPr lang="en-US" i="1">
                                  <a:latin typeface="Cambria Math" panose="02040503050406030204" pitchFamily="18" charset="0"/>
                                </a:rPr>
                                <m:t>𝑖𝑗</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5</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m:t>
                              </m:r>
                              <m:r>
                                <a:rPr lang="en-US" i="1">
                                  <a:latin typeface="Cambria Math" panose="02040503050406030204" pitchFamily="18" charset="0"/>
                                </a:rPr>
                                <m:t>2_</m:t>
                              </m:r>
                              <m:r>
                                <a:rPr lang="en-US" i="1">
                                  <a:latin typeface="Cambria Math" panose="02040503050406030204" pitchFamily="18" charset="0"/>
                                </a:rPr>
                                <m:t>𝐴𝐸</m:t>
                              </m:r>
                            </m:e>
                            <m:sub>
                              <m:r>
                                <a:rPr lang="en-US" i="1">
                                  <a:latin typeface="Cambria Math" panose="02040503050406030204" pitchFamily="18" charset="0"/>
                                </a:rPr>
                                <m:t>𝑖𝑗</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6</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m:t>
                              </m:r>
                              <m:sSup>
                                <m:sSupPr>
                                  <m:ctrlPr>
                                    <a:rPr lang="en-US" i="1">
                                      <a:latin typeface="Cambria Math" panose="02040503050406030204" pitchFamily="18" charset="0"/>
                                    </a:rPr>
                                  </m:ctrlPr>
                                </m:sSupPr>
                                <m:e>
                                  <m:r>
                                    <a:rPr lang="en-US" i="1">
                                      <a:latin typeface="Cambria Math" panose="02040503050406030204" pitchFamily="18" charset="0"/>
                                    </a:rPr>
                                    <m:t>3</m:t>
                                  </m:r>
                                </m:e>
                                <m:sup>
                                  <m:r>
                                    <a:rPr lang="en-US" i="1">
                                      <a:latin typeface="Cambria Math" panose="02040503050406030204" pitchFamily="18" charset="0"/>
                                    </a:rPr>
                                    <m:t>+</m:t>
                                  </m:r>
                                </m:sup>
                              </m:sSup>
                              <m:r>
                                <a:rPr lang="en-US" i="1">
                                  <a:latin typeface="Cambria Math" panose="02040503050406030204" pitchFamily="18" charset="0"/>
                                </a:rPr>
                                <m:t>_</m:t>
                              </m:r>
                              <m:r>
                                <a:rPr lang="en-US" i="1">
                                  <a:latin typeface="Cambria Math" panose="02040503050406030204" pitchFamily="18" charset="0"/>
                                </a:rPr>
                                <m:t>𝐴𝐸</m:t>
                              </m:r>
                            </m:e>
                            <m:sub>
                              <m:r>
                                <a:rPr lang="en-US" i="1">
                                  <a:latin typeface="Cambria Math" panose="02040503050406030204" pitchFamily="18" charset="0"/>
                                </a:rPr>
                                <m:t>𝑖𝑗</m:t>
                              </m:r>
                            </m:sub>
                          </m:sSub>
                          <m:r>
                            <a:rPr lang="en-US" i="1">
                              <a:latin typeface="Cambria Math" panose="02040503050406030204" pitchFamily="18" charset="0"/>
                            </a:rPr>
                            <m:t>=1</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7</m:t>
                          </m:r>
                        </m:sub>
                      </m:sSub>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𝐺</m:t>
                              </m:r>
                              <m:sSup>
                                <m:sSupPr>
                                  <m:ctrlPr>
                                    <a:rPr lang="en-US" i="1">
                                      <a:latin typeface="Cambria Math" panose="02040503050406030204" pitchFamily="18" charset="0"/>
                                    </a:rPr>
                                  </m:ctrlPr>
                                </m:sSupPr>
                                <m:e>
                                  <m:r>
                                    <a:rPr lang="en-US" i="1">
                                      <a:latin typeface="Cambria Math" panose="02040503050406030204" pitchFamily="18" charset="0"/>
                                    </a:rPr>
                                    <m:t>3</m:t>
                                  </m:r>
                                </m:e>
                                <m:sup>
                                  <m:r>
                                    <a:rPr lang="en-US" i="1">
                                      <a:latin typeface="Cambria Math" panose="02040503050406030204" pitchFamily="18" charset="0"/>
                                    </a:rPr>
                                    <m:t>+</m:t>
                                  </m:r>
                                </m:sup>
                              </m:sSup>
                              <m:r>
                                <a:rPr lang="en-US" i="1">
                                  <a:latin typeface="Cambria Math" panose="02040503050406030204" pitchFamily="18" charset="0"/>
                                </a:rPr>
                                <m:t>𝐴𝐸</m:t>
                              </m:r>
                            </m:e>
                            <m:sub>
                              <m:r>
                                <a:rPr lang="en-US" i="1">
                                  <a:latin typeface="Cambria Math" panose="02040503050406030204" pitchFamily="18" charset="0"/>
                                </a:rPr>
                                <m:t>𝑖𝑗</m:t>
                              </m:r>
                            </m:sub>
                          </m:sSub>
                          <m:r>
                            <a:rPr lang="en-US" i="1">
                              <a:latin typeface="Cambria Math" panose="02040503050406030204" pitchFamily="18" charset="0"/>
                            </a:rPr>
                            <m:t>≥2</m:t>
                          </m:r>
                        </m:e>
                      </m:d>
                      <m:r>
                        <a:rPr lang="en-US" i="1">
                          <a:latin typeface="Cambria Math" panose="02040503050406030204" pitchFamily="18" charset="0"/>
                        </a:rPr>
                        <m:t>, </m:t>
                      </m:r>
                      <m:r>
                        <a:rPr lang="en-US" i="1">
                          <a:latin typeface="Cambria Math" panose="02040503050406030204" pitchFamily="18" charset="0"/>
                        </a:rPr>
                        <m:t>𝑖</m:t>
                      </m:r>
                      <m:r>
                        <a:rPr lang="en-US" i="1">
                          <a:latin typeface="Cambria Math" panose="02040503050406030204" pitchFamily="18" charset="0"/>
                        </a:rPr>
                        <m:t>=1,…,</m:t>
                      </m:r>
                      <m:r>
                        <a:rPr lang="en-US" i="1">
                          <a:latin typeface="Cambria Math" panose="02040503050406030204" pitchFamily="18" charset="0"/>
                        </a:rPr>
                        <m:t>𝑛</m:t>
                      </m:r>
                      <m:r>
                        <a:rPr lang="en-US" i="1">
                          <a:latin typeface="Cambria Math" panose="02040503050406030204" pitchFamily="18" charset="0"/>
                        </a:rPr>
                        <m:t>, </m:t>
                      </m:r>
                      <m:r>
                        <a:rPr lang="en-US" i="1">
                          <a:latin typeface="Cambria Math" panose="02040503050406030204" pitchFamily="18" charset="0"/>
                        </a:rPr>
                        <m:t>𝑗</m:t>
                      </m:r>
                      <m:r>
                        <a:rPr lang="en-US" i="1">
                          <a:latin typeface="Cambria Math" panose="02040503050406030204" pitchFamily="18" charset="0"/>
                        </a:rPr>
                        <m:t>=1,…,</m:t>
                      </m:r>
                      <m:r>
                        <a:rPr lang="en-US" i="1">
                          <a:latin typeface="Cambria Math" panose="02040503050406030204" pitchFamily="18" charset="0"/>
                        </a:rPr>
                        <m:t>𝐽</m:t>
                      </m:r>
                    </m:oMath>
                  </m:oMathPara>
                </a14:m>
                <a:endParaRPr lang="en-US" dirty="0"/>
              </a:p>
              <a:p>
                <a:pPr marL="0" indent="0">
                  <a:buNone/>
                </a:pPr>
                <a:r>
                  <a:rPr lang="en-US" dirty="0"/>
                  <a:t>Where,</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𝑏</m:t>
                        </m:r>
                      </m:e>
                      <m:sub>
                        <m:r>
                          <a:rPr lang="en-US" i="1">
                            <a:latin typeface="Cambria Math" panose="02040503050406030204" pitchFamily="18" charset="0"/>
                          </a:rPr>
                          <m:t>0</m:t>
                        </m:r>
                        <m:r>
                          <a:rPr lang="en-US" i="1">
                            <a:latin typeface="Cambria Math" panose="02040503050406030204" pitchFamily="18" charset="0"/>
                          </a:rPr>
                          <m:t>𝑖</m:t>
                        </m:r>
                      </m:sub>
                    </m:sSub>
                  </m:oMath>
                </a14:m>
                <a:r>
                  <a:rPr lang="en-US" dirty="0"/>
                  <a:t> is the random intercept for patient </a:t>
                </a:r>
                <a:r>
                  <a:rPr lang="en-US" i="1" dirty="0"/>
                  <a:t>I</a:t>
                </a:r>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panose="02040503050406030204" pitchFamily="18" charset="0"/>
                          </a:rPr>
                          <m:t>𝑖𝑗</m:t>
                        </m:r>
                      </m:sub>
                    </m:sSub>
                    <m:r>
                      <a:rPr lang="en-US" i="1">
                        <a:latin typeface="Cambria Math" panose="02040503050406030204" pitchFamily="18" charset="0"/>
                      </a:rPr>
                      <m:t>=1, </m:t>
                    </m:r>
                    <m:r>
                      <m:rPr>
                        <m:sty m:val="p"/>
                      </m:rPr>
                      <a:rPr lang="en-US" i="0">
                        <a:latin typeface="Cambria Math" panose="02040503050406030204" pitchFamily="18" charset="0"/>
                      </a:rPr>
                      <m:t>if</m:t>
                    </m:r>
                    <m:r>
                      <a:rPr lang="en-US" i="0">
                        <a:latin typeface="Cambria Math" panose="02040503050406030204" pitchFamily="18" charset="0"/>
                      </a:rPr>
                      <m:t> </m:t>
                    </m:r>
                    <m:r>
                      <m:rPr>
                        <m:sty m:val="p"/>
                      </m:rPr>
                      <a:rPr lang="en-US" i="0">
                        <a:latin typeface="Cambria Math" panose="02040503050406030204" pitchFamily="18" charset="0"/>
                      </a:rPr>
                      <m:t>patient</m:t>
                    </m:r>
                    <m:r>
                      <a:rPr lang="en-US" i="0">
                        <a:latin typeface="Cambria Math" panose="02040503050406030204" pitchFamily="18" charset="0"/>
                      </a:rPr>
                      <m:t> </m:t>
                    </m:r>
                    <m:r>
                      <m:rPr>
                        <m:sty m:val="p"/>
                      </m:rPr>
                      <a:rPr lang="en-US" i="0">
                        <a:latin typeface="Cambria Math" panose="02040503050406030204" pitchFamily="18" charset="0"/>
                      </a:rPr>
                      <m:t>i</m:t>
                    </m:r>
                    <m:r>
                      <a:rPr lang="en-US" i="0">
                        <a:latin typeface="Cambria Math" panose="02040503050406030204" pitchFamily="18" charset="0"/>
                      </a:rPr>
                      <m:t> </m:t>
                    </m:r>
                    <m:r>
                      <m:rPr>
                        <m:sty m:val="p"/>
                      </m:rPr>
                      <a:rPr lang="en-US" i="0">
                        <a:latin typeface="Cambria Math" panose="02040503050406030204" pitchFamily="18" charset="0"/>
                      </a:rPr>
                      <m:t>discontinues</m:t>
                    </m:r>
                    <m:r>
                      <a:rPr lang="en-US" i="0">
                        <a:latin typeface="Cambria Math" panose="02040503050406030204" pitchFamily="18" charset="0"/>
                      </a:rPr>
                      <m:t> </m:t>
                    </m:r>
                    <m:r>
                      <m:rPr>
                        <m:sty m:val="p"/>
                      </m:rPr>
                      <a:rPr lang="en-US" i="0">
                        <a:latin typeface="Cambria Math" panose="02040503050406030204" pitchFamily="18" charset="0"/>
                      </a:rPr>
                      <m:t>treatment</m:t>
                    </m:r>
                    <m:r>
                      <a:rPr lang="en-US" i="0">
                        <a:latin typeface="Cambria Math" panose="02040503050406030204" pitchFamily="18" charset="0"/>
                      </a:rPr>
                      <m:t> </m:t>
                    </m:r>
                    <m:r>
                      <m:rPr>
                        <m:sty m:val="p"/>
                      </m:rPr>
                      <a:rPr lang="en-US" i="0">
                        <a:latin typeface="Cambria Math" panose="02040503050406030204" pitchFamily="18" charset="0"/>
                      </a:rPr>
                      <m:t>after</m:t>
                    </m:r>
                    <m:r>
                      <a:rPr lang="en-US" i="0">
                        <a:latin typeface="Cambria Math" panose="02040503050406030204" pitchFamily="18" charset="0"/>
                      </a:rPr>
                      <m:t> </m:t>
                    </m:r>
                    <m:r>
                      <m:rPr>
                        <m:sty m:val="p"/>
                      </m:rPr>
                      <a:rPr lang="en-US" i="0">
                        <a:latin typeface="Cambria Math" panose="02040503050406030204" pitchFamily="18" charset="0"/>
                      </a:rPr>
                      <m:t>cycle</m:t>
                    </m:r>
                    <m:r>
                      <a:rPr lang="en-US" i="0">
                        <a:latin typeface="Cambria Math" panose="02040503050406030204" pitchFamily="18" charset="0"/>
                      </a:rPr>
                      <m:t> </m:t>
                    </m:r>
                    <m:r>
                      <m:rPr>
                        <m:sty m:val="p"/>
                      </m:rPr>
                      <a:rPr lang="en-US" i="0">
                        <a:latin typeface="Cambria Math" panose="02040503050406030204" pitchFamily="18" charset="0"/>
                      </a:rPr>
                      <m:t>j</m:t>
                    </m:r>
                    <m:r>
                      <a:rPr lang="en-US" i="0">
                        <a:latin typeface="Cambria Math" panose="02040503050406030204" pitchFamily="18" charset="0"/>
                      </a:rPr>
                      <m:t> </m:t>
                    </m:r>
                    <m:r>
                      <m:rPr>
                        <m:sty m:val="p"/>
                      </m:rPr>
                      <a:rPr lang="en-US" i="0">
                        <a:latin typeface="Cambria Math" panose="02040503050406030204" pitchFamily="18" charset="0"/>
                      </a:rPr>
                      <m:t>due</m:t>
                    </m:r>
                    <m:r>
                      <a:rPr lang="en-US" i="0">
                        <a:latin typeface="Cambria Math" panose="02040503050406030204" pitchFamily="18" charset="0"/>
                      </a:rPr>
                      <m:t> </m:t>
                    </m:r>
                    <m:r>
                      <m:rPr>
                        <m:sty m:val="p"/>
                      </m:rPr>
                      <a:rPr lang="en-US" i="0">
                        <a:latin typeface="Cambria Math" panose="02040503050406030204" pitchFamily="18" charset="0"/>
                      </a:rPr>
                      <m:t>to</m:t>
                    </m:r>
                    <m:r>
                      <a:rPr lang="en-US" i="0">
                        <a:latin typeface="Cambria Math" panose="02040503050406030204" pitchFamily="18" charset="0"/>
                      </a:rPr>
                      <m:t> </m:t>
                    </m:r>
                    <m:r>
                      <m:rPr>
                        <m:sty m:val="p"/>
                      </m:rPr>
                      <a:rPr lang="en-US" i="0">
                        <a:latin typeface="Cambria Math" panose="02040503050406030204" pitchFamily="18" charset="0"/>
                      </a:rPr>
                      <m:t>AE</m:t>
                    </m:r>
                    <m:r>
                      <a:rPr lang="en-US" i="0">
                        <a:latin typeface="Cambria Math" panose="02040503050406030204" pitchFamily="18" charset="0"/>
                      </a:rPr>
                      <m:t>, </m:t>
                    </m:r>
                    <m:r>
                      <m:rPr>
                        <m:sty m:val="p"/>
                      </m:rPr>
                      <a:rPr lang="en-US" i="0">
                        <a:latin typeface="Cambria Math" panose="02040503050406030204" pitchFamily="18" charset="0"/>
                      </a:rPr>
                      <m:t>and</m:t>
                    </m:r>
                    <m:r>
                      <a:rPr lang="en-US" i="0">
                        <a:latin typeface="Cambria Math" panose="02040503050406030204" pitchFamily="18" charset="0"/>
                      </a:rPr>
                      <m:t> 0 </m:t>
                    </m:r>
                    <m:r>
                      <m:rPr>
                        <m:sty m:val="p"/>
                      </m:rPr>
                      <a:rPr lang="en-US" i="0">
                        <a:latin typeface="Cambria Math" panose="02040503050406030204" pitchFamily="18" charset="0"/>
                      </a:rPr>
                      <m:t>otherwise</m:t>
                    </m:r>
                  </m:oMath>
                </a14:m>
                <a:endParaRPr lang="en-US" dirty="0"/>
              </a:p>
              <a:p>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𝐺</m:t>
                        </m:r>
                        <m:sSup>
                          <m:sSupPr>
                            <m:ctrlPr>
                              <a:rPr lang="en-US" i="1">
                                <a:latin typeface="Cambria Math" panose="02040503050406030204" pitchFamily="18" charset="0"/>
                              </a:rPr>
                            </m:ctrlPr>
                          </m:sSupPr>
                          <m:e>
                            <m:r>
                              <a:rPr lang="en-US" i="1">
                                <a:latin typeface="Cambria Math" panose="02040503050406030204" pitchFamily="18" charset="0"/>
                              </a:rPr>
                              <m:t>3</m:t>
                            </m:r>
                          </m:e>
                          <m:sup>
                            <m:r>
                              <a:rPr lang="en-US" i="1">
                                <a:latin typeface="Cambria Math" panose="02040503050406030204" pitchFamily="18" charset="0"/>
                              </a:rPr>
                              <m:t>+</m:t>
                            </m:r>
                          </m:sup>
                        </m:sSup>
                        <m:r>
                          <a:rPr lang="en-US" i="1">
                            <a:latin typeface="Cambria Math" panose="02040503050406030204" pitchFamily="18" charset="0"/>
                          </a:rPr>
                          <m:t>_</m:t>
                        </m:r>
                        <m:r>
                          <a:rPr lang="en-US" i="1">
                            <a:latin typeface="Cambria Math" panose="02040503050406030204" pitchFamily="18" charset="0"/>
                          </a:rPr>
                          <m:t>𝐴𝐸</m:t>
                        </m:r>
                      </m:e>
                      <m:sub>
                        <m:r>
                          <a:rPr lang="en-US" i="1">
                            <a:latin typeface="Cambria Math" panose="02040503050406030204" pitchFamily="18" charset="0"/>
                          </a:rPr>
                          <m:t>𝑖𝑗</m:t>
                        </m:r>
                      </m:sub>
                    </m:sSub>
                    <m:r>
                      <a:rPr lang="en-US" b="0" i="1" smtClean="0">
                        <a:latin typeface="Cambria Math" panose="02040503050406030204" pitchFamily="18" charset="0"/>
                      </a:rPr>
                      <m:t>=1</m:t>
                    </m:r>
                  </m:oMath>
                </a14:m>
                <a:r>
                  <a:rPr lang="en-US" dirty="0"/>
                  <a:t>, is the binary indicator for if patient </a:t>
                </a:r>
                <a:r>
                  <a:rPr lang="en-US" i="1" dirty="0" err="1"/>
                  <a:t>i</a:t>
                </a:r>
                <a:r>
                  <a:rPr lang="en-US" i="1" dirty="0"/>
                  <a:t> </a:t>
                </a:r>
                <a:r>
                  <a:rPr lang="en-US" dirty="0"/>
                  <a:t>experiences 1 grade 3 AE in cycle </a:t>
                </a:r>
                <a:r>
                  <a:rPr lang="en-US" i="1" dirty="0"/>
                  <a:t>j</a:t>
                </a:r>
              </a:p>
              <a:p>
                <a14:m>
                  <m:oMath xmlns:m="http://schemas.openxmlformats.org/officeDocument/2006/math">
                    <m:sSub>
                      <m:sSubPr>
                        <m:ctrlPr>
                          <a:rPr lang="en-US" i="1" smtClean="0">
                            <a:latin typeface="Cambria Math" panose="02040503050406030204" pitchFamily="18" charset="0"/>
                          </a:rPr>
                        </m:ctrlPr>
                      </m:sSubPr>
                      <m:e>
                        <m:r>
                          <a:rPr lang="en-US" i="1">
                            <a:latin typeface="Cambria Math" panose="02040503050406030204" pitchFamily="18" charset="0"/>
                          </a:rPr>
                          <m:t>𝐺</m:t>
                        </m:r>
                        <m:sSup>
                          <m:sSupPr>
                            <m:ctrlPr>
                              <a:rPr lang="en-US" i="1">
                                <a:latin typeface="Cambria Math" panose="02040503050406030204" pitchFamily="18" charset="0"/>
                              </a:rPr>
                            </m:ctrlPr>
                          </m:sSupPr>
                          <m:e>
                            <m:r>
                              <a:rPr lang="en-US" i="1">
                                <a:latin typeface="Cambria Math" panose="02040503050406030204" pitchFamily="18" charset="0"/>
                              </a:rPr>
                              <m:t>3</m:t>
                            </m:r>
                          </m:e>
                          <m:sup>
                            <m:r>
                              <a:rPr lang="en-US" i="1">
                                <a:latin typeface="Cambria Math" panose="02040503050406030204" pitchFamily="18" charset="0"/>
                              </a:rPr>
                              <m:t>+</m:t>
                            </m:r>
                          </m:sup>
                        </m:sSup>
                        <m:r>
                          <a:rPr lang="en-US" i="1">
                            <a:latin typeface="Cambria Math" panose="02040503050406030204" pitchFamily="18" charset="0"/>
                          </a:rPr>
                          <m:t>_</m:t>
                        </m:r>
                        <m:r>
                          <a:rPr lang="en-US" i="1">
                            <a:latin typeface="Cambria Math" panose="02040503050406030204" pitchFamily="18" charset="0"/>
                          </a:rPr>
                          <m:t>𝐴𝐸</m:t>
                        </m:r>
                      </m:e>
                      <m:sub>
                        <m:r>
                          <a:rPr lang="en-US" i="1">
                            <a:latin typeface="Cambria Math" panose="02040503050406030204" pitchFamily="18" charset="0"/>
                          </a:rPr>
                          <m:t>𝑖𝑗</m:t>
                        </m:r>
                      </m:sub>
                    </m:sSub>
                    <m:r>
                      <a:rPr lang="en-US" b="0" i="1" smtClean="0">
                        <a:latin typeface="Cambria Math" panose="02040503050406030204" pitchFamily="18" charset="0"/>
                      </a:rPr>
                      <m:t>1</m:t>
                    </m:r>
                    <m:r>
                      <a:rPr lang="en-US" i="1">
                        <a:latin typeface="Cambria Math" panose="02040503050406030204" pitchFamily="18" charset="0"/>
                      </a:rPr>
                      <m:t>≥2</m:t>
                    </m:r>
                  </m:oMath>
                </a14:m>
                <a:r>
                  <a:rPr lang="en-US" dirty="0"/>
                  <a:t>, is the binary indicator for if patient </a:t>
                </a:r>
                <a:r>
                  <a:rPr lang="en-US" i="1" dirty="0" err="1"/>
                  <a:t>i</a:t>
                </a:r>
                <a:r>
                  <a:rPr lang="en-US" i="1" dirty="0"/>
                  <a:t> </a:t>
                </a:r>
                <a:r>
                  <a:rPr lang="en-US" dirty="0"/>
                  <a:t>experiences &gt;1 grade 3 AE in cycle </a:t>
                </a:r>
                <a:r>
                  <a:rPr lang="en-US" i="1" dirty="0"/>
                  <a:t>j</a:t>
                </a:r>
                <a:endParaRPr lang="en-US" dirty="0"/>
              </a:p>
            </p:txBody>
          </p:sp>
        </mc:Choice>
        <mc:Fallback>
          <p:sp>
            <p:nvSpPr>
              <p:cNvPr id="3" name="Content Placeholder 2">
                <a:extLst>
                  <a:ext uri="{FF2B5EF4-FFF2-40B4-BE49-F238E27FC236}">
                    <a16:creationId xmlns:a16="http://schemas.microsoft.com/office/drawing/2014/main" id="{3D1BFFD0-0279-0B7F-8BE7-678B6A208AAE}"/>
                  </a:ext>
                </a:extLst>
              </p:cNvPr>
              <p:cNvSpPr>
                <a:spLocks noGrp="1" noRot="1" noChangeAspect="1" noMove="1" noResize="1" noEditPoints="1" noAdjustHandles="1" noChangeArrowheads="1" noChangeShapeType="1" noTextEdit="1"/>
              </p:cNvSpPr>
              <p:nvPr>
                <p:ph idx="1"/>
              </p:nvPr>
            </p:nvSpPr>
            <p:spPr>
              <a:blipFill>
                <a:blip r:embed="rId2"/>
                <a:stretch>
                  <a:fillRect l="-483" t="-144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4D16519C-311B-5E77-286A-0DEFC702F732}"/>
              </a:ext>
            </a:extLst>
          </p:cNvPr>
          <p:cNvSpPr>
            <a:spLocks noGrp="1"/>
          </p:cNvSpPr>
          <p:nvPr>
            <p:ph type="sldNum" sz="quarter" idx="10"/>
          </p:nvPr>
        </p:nvSpPr>
        <p:spPr/>
        <p:txBody>
          <a:bodyPr/>
          <a:lstStyle/>
          <a:p>
            <a:fld id="{0E109EA1-A30D-9743-9DCC-41793B4C74E6}" type="slidenum">
              <a:rPr lang="en-US" smtClean="0"/>
              <a:pPr/>
              <a:t>13</a:t>
            </a:fld>
            <a:endParaRPr lang="en-US" dirty="0"/>
          </a:p>
        </p:txBody>
      </p:sp>
    </p:spTree>
    <p:extLst>
      <p:ext uri="{BB962C8B-B14F-4D97-AF65-F5344CB8AC3E}">
        <p14:creationId xmlns:p14="http://schemas.microsoft.com/office/powerpoint/2010/main" val="922309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873F-E156-BB87-11E4-C72ABE4E70EB}"/>
              </a:ext>
            </a:extLst>
          </p:cNvPr>
          <p:cNvSpPr>
            <a:spLocks noGrp="1"/>
          </p:cNvSpPr>
          <p:nvPr>
            <p:ph type="title"/>
          </p:nvPr>
        </p:nvSpPr>
        <p:spPr/>
        <p:txBody>
          <a:bodyPr>
            <a:normAutofit fontScale="90000"/>
          </a:bodyPr>
          <a:lstStyle/>
          <a:p>
            <a:r>
              <a:rPr lang="en-US" dirty="0"/>
              <a:t>Odds of increased Patient Side-Effect Bother</a:t>
            </a:r>
          </a:p>
        </p:txBody>
      </p:sp>
      <p:sp>
        <p:nvSpPr>
          <p:cNvPr id="4" name="Slide Number Placeholder 3">
            <a:extLst>
              <a:ext uri="{FF2B5EF4-FFF2-40B4-BE49-F238E27FC236}">
                <a16:creationId xmlns:a16="http://schemas.microsoft.com/office/drawing/2014/main" id="{680AB27F-C261-DD3C-FA2B-BC7FE8B72CC7}"/>
              </a:ext>
            </a:extLst>
          </p:cNvPr>
          <p:cNvSpPr>
            <a:spLocks noGrp="1"/>
          </p:cNvSpPr>
          <p:nvPr>
            <p:ph type="sldNum" sz="quarter" idx="10"/>
          </p:nvPr>
        </p:nvSpPr>
        <p:spPr/>
        <p:txBody>
          <a:bodyPr/>
          <a:lstStyle/>
          <a:p>
            <a:fld id="{0E109EA1-A30D-9743-9DCC-41793B4C74E6}" type="slidenum">
              <a:rPr lang="en-US" smtClean="0"/>
              <a:pPr/>
              <a:t>14</a:t>
            </a:fld>
            <a:endParaRPr lang="en-US" dirty="0"/>
          </a:p>
        </p:txBody>
      </p:sp>
      <p:pic>
        <p:nvPicPr>
          <p:cNvPr id="7" name="Picture 6">
            <a:extLst>
              <a:ext uri="{FF2B5EF4-FFF2-40B4-BE49-F238E27FC236}">
                <a16:creationId xmlns:a16="http://schemas.microsoft.com/office/drawing/2014/main" id="{D2B50871-E9CE-5995-AD98-038353517985}"/>
              </a:ext>
            </a:extLst>
          </p:cNvPr>
          <p:cNvPicPr>
            <a:picLocks noChangeAspect="1"/>
          </p:cNvPicPr>
          <p:nvPr/>
        </p:nvPicPr>
        <p:blipFill>
          <a:blip r:embed="rId2"/>
          <a:stretch>
            <a:fillRect/>
          </a:stretch>
        </p:blipFill>
        <p:spPr>
          <a:xfrm>
            <a:off x="2097293" y="1188720"/>
            <a:ext cx="7966934" cy="4059861"/>
          </a:xfrm>
          <a:prstGeom prst="rect">
            <a:avLst/>
          </a:prstGeom>
        </p:spPr>
      </p:pic>
    </p:spTree>
    <p:extLst>
      <p:ext uri="{BB962C8B-B14F-4D97-AF65-F5344CB8AC3E}">
        <p14:creationId xmlns:p14="http://schemas.microsoft.com/office/powerpoint/2010/main" val="368099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5E10B-A429-9382-C0D1-90F587F6B4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5E5DA9-92C2-0538-B926-7AA87E0880CD}"/>
              </a:ext>
            </a:extLst>
          </p:cNvPr>
          <p:cNvSpPr>
            <a:spLocks noGrp="1"/>
          </p:cNvSpPr>
          <p:nvPr>
            <p:ph type="title"/>
          </p:nvPr>
        </p:nvSpPr>
        <p:spPr/>
        <p:txBody>
          <a:bodyPr>
            <a:normAutofit/>
          </a:bodyPr>
          <a:lstStyle/>
          <a:p>
            <a:r>
              <a:rPr lang="en-US" dirty="0"/>
              <a:t>Odds of Treatment Discontinuation </a:t>
            </a:r>
          </a:p>
        </p:txBody>
      </p:sp>
      <p:sp>
        <p:nvSpPr>
          <p:cNvPr id="4" name="Slide Number Placeholder 3">
            <a:extLst>
              <a:ext uri="{FF2B5EF4-FFF2-40B4-BE49-F238E27FC236}">
                <a16:creationId xmlns:a16="http://schemas.microsoft.com/office/drawing/2014/main" id="{F8FCED35-80B2-A299-B968-39F6BF860421}"/>
              </a:ext>
            </a:extLst>
          </p:cNvPr>
          <p:cNvSpPr>
            <a:spLocks noGrp="1"/>
          </p:cNvSpPr>
          <p:nvPr>
            <p:ph type="sldNum" sz="quarter" idx="10"/>
          </p:nvPr>
        </p:nvSpPr>
        <p:spPr/>
        <p:txBody>
          <a:bodyPr/>
          <a:lstStyle/>
          <a:p>
            <a:fld id="{0E109EA1-A30D-9743-9DCC-41793B4C74E6}" type="slidenum">
              <a:rPr lang="en-US" smtClean="0"/>
              <a:pPr/>
              <a:t>15</a:t>
            </a:fld>
            <a:endParaRPr lang="en-US" dirty="0"/>
          </a:p>
        </p:txBody>
      </p:sp>
      <p:pic>
        <p:nvPicPr>
          <p:cNvPr id="5" name="Picture 4">
            <a:extLst>
              <a:ext uri="{FF2B5EF4-FFF2-40B4-BE49-F238E27FC236}">
                <a16:creationId xmlns:a16="http://schemas.microsoft.com/office/drawing/2014/main" id="{D3FBC74D-38C3-F493-1016-193CB3003C7E}"/>
              </a:ext>
            </a:extLst>
          </p:cNvPr>
          <p:cNvPicPr>
            <a:picLocks noChangeAspect="1"/>
          </p:cNvPicPr>
          <p:nvPr/>
        </p:nvPicPr>
        <p:blipFill>
          <a:blip r:embed="rId2"/>
          <a:stretch>
            <a:fillRect/>
          </a:stretch>
        </p:blipFill>
        <p:spPr>
          <a:xfrm>
            <a:off x="2194560" y="1508641"/>
            <a:ext cx="7772400" cy="3840717"/>
          </a:xfrm>
          <a:prstGeom prst="rect">
            <a:avLst/>
          </a:prstGeom>
        </p:spPr>
      </p:pic>
    </p:spTree>
    <p:extLst>
      <p:ext uri="{BB962C8B-B14F-4D97-AF65-F5344CB8AC3E}">
        <p14:creationId xmlns:p14="http://schemas.microsoft.com/office/powerpoint/2010/main" val="1570915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37B37-D415-938C-4EF3-8FF0AD426D47}"/>
              </a:ext>
            </a:extLst>
          </p:cNvPr>
          <p:cNvSpPr>
            <a:spLocks noGrp="1"/>
          </p:cNvSpPr>
          <p:nvPr>
            <p:ph type="title"/>
          </p:nvPr>
        </p:nvSpPr>
        <p:spPr/>
        <p:txBody>
          <a:bodyPr/>
          <a:lstStyle/>
          <a:p>
            <a:r>
              <a:rPr lang="en-US" dirty="0"/>
              <a:t>High-level findings</a:t>
            </a:r>
          </a:p>
        </p:txBody>
      </p:sp>
      <p:sp>
        <p:nvSpPr>
          <p:cNvPr id="3" name="Content Placeholder 2">
            <a:extLst>
              <a:ext uri="{FF2B5EF4-FFF2-40B4-BE49-F238E27FC236}">
                <a16:creationId xmlns:a16="http://schemas.microsoft.com/office/drawing/2014/main" id="{496E7A09-5BB1-8600-BFBE-052DCFE4B874}"/>
              </a:ext>
            </a:extLst>
          </p:cNvPr>
          <p:cNvSpPr>
            <a:spLocks noGrp="1"/>
          </p:cNvSpPr>
          <p:nvPr>
            <p:ph idx="1"/>
          </p:nvPr>
        </p:nvSpPr>
        <p:spPr/>
        <p:txBody>
          <a:bodyPr/>
          <a:lstStyle/>
          <a:p>
            <a:r>
              <a:rPr lang="en-US" sz="3200" dirty="0"/>
              <a:t>Each additional grade 1 and grade 2 AE experienced increases the odds of higher self-reported side-effect burden by patients</a:t>
            </a:r>
          </a:p>
          <a:p>
            <a:pPr marL="0" indent="0">
              <a:buNone/>
            </a:pPr>
            <a:endParaRPr lang="en-US" sz="3200" dirty="0"/>
          </a:p>
          <a:p>
            <a:r>
              <a:rPr lang="en-US" sz="3200" dirty="0"/>
              <a:t>Each additional grade 2 AE increases the odds of imminent treatment discontinuation </a:t>
            </a:r>
          </a:p>
          <a:p>
            <a:r>
              <a:rPr lang="en-US" sz="3200" dirty="0"/>
              <a:t>Interestingly, grade 1 AEs are </a:t>
            </a:r>
            <a:r>
              <a:rPr lang="en-US" sz="3200" i="1" dirty="0"/>
              <a:t>borderline</a:t>
            </a:r>
            <a:r>
              <a:rPr lang="en-US" sz="3200" dirty="0"/>
              <a:t> negatively associated with odds of discontinuation </a:t>
            </a:r>
            <a:endParaRPr lang="en-US" dirty="0"/>
          </a:p>
        </p:txBody>
      </p:sp>
      <p:sp>
        <p:nvSpPr>
          <p:cNvPr id="4" name="Slide Number Placeholder 3">
            <a:extLst>
              <a:ext uri="{FF2B5EF4-FFF2-40B4-BE49-F238E27FC236}">
                <a16:creationId xmlns:a16="http://schemas.microsoft.com/office/drawing/2014/main" id="{DC5E761E-0177-1369-C013-4B10F8D526C3}"/>
              </a:ext>
            </a:extLst>
          </p:cNvPr>
          <p:cNvSpPr>
            <a:spLocks noGrp="1"/>
          </p:cNvSpPr>
          <p:nvPr>
            <p:ph type="sldNum" sz="quarter" idx="10"/>
          </p:nvPr>
        </p:nvSpPr>
        <p:spPr/>
        <p:txBody>
          <a:bodyPr/>
          <a:lstStyle/>
          <a:p>
            <a:fld id="{0E109EA1-A30D-9743-9DCC-41793B4C74E6}" type="slidenum">
              <a:rPr lang="en-US" smtClean="0"/>
              <a:pPr/>
              <a:t>16</a:t>
            </a:fld>
            <a:endParaRPr lang="en-US" dirty="0"/>
          </a:p>
        </p:txBody>
      </p:sp>
    </p:spTree>
    <p:extLst>
      <p:ext uri="{BB962C8B-B14F-4D97-AF65-F5344CB8AC3E}">
        <p14:creationId xmlns:p14="http://schemas.microsoft.com/office/powerpoint/2010/main" val="1276108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6590A-87D8-8B4C-D93E-0680F967C264}"/>
              </a:ext>
            </a:extLst>
          </p:cNvPr>
          <p:cNvSpPr>
            <a:spLocks noGrp="1"/>
          </p:cNvSpPr>
          <p:nvPr>
            <p:ph type="title"/>
          </p:nvPr>
        </p:nvSpPr>
        <p:spPr/>
        <p:txBody>
          <a:bodyPr/>
          <a:lstStyle/>
          <a:p>
            <a:r>
              <a:rPr lang="en-US" dirty="0"/>
              <a:t>What about symptomatology of the AEs?</a:t>
            </a:r>
          </a:p>
        </p:txBody>
      </p:sp>
      <p:sp>
        <p:nvSpPr>
          <p:cNvPr id="3" name="Content Placeholder 2">
            <a:extLst>
              <a:ext uri="{FF2B5EF4-FFF2-40B4-BE49-F238E27FC236}">
                <a16:creationId xmlns:a16="http://schemas.microsoft.com/office/drawing/2014/main" id="{3002B732-ED8D-B888-EB1A-DEE0B1616D9F}"/>
              </a:ext>
            </a:extLst>
          </p:cNvPr>
          <p:cNvSpPr>
            <a:spLocks noGrp="1"/>
          </p:cNvSpPr>
          <p:nvPr>
            <p:ph idx="1"/>
          </p:nvPr>
        </p:nvSpPr>
        <p:spPr>
          <a:xfrm>
            <a:off x="812202" y="1371600"/>
            <a:ext cx="10515600" cy="4389120"/>
          </a:xfrm>
        </p:spPr>
        <p:txBody>
          <a:bodyPr/>
          <a:lstStyle/>
          <a:p>
            <a:r>
              <a:rPr lang="en-US" dirty="0"/>
              <a:t>Not all AEs are created equal…</a:t>
            </a:r>
          </a:p>
          <a:p>
            <a:r>
              <a:rPr lang="en-US" dirty="0"/>
              <a:t>Classified AEs by whether or not they were symptomatic or asymptomatic based on criteria established for defining AEs that are self-reportable for PRO-CTCAE</a:t>
            </a:r>
          </a:p>
          <a:p>
            <a:pPr lvl="1"/>
            <a:r>
              <a:rPr lang="en-US" sz="1400" b="0" i="0" u="none" strike="noStrike" dirty="0">
                <a:solidFill>
                  <a:srgbClr val="505050"/>
                </a:solidFill>
                <a:effectLst/>
                <a:latin typeface="-apple-system"/>
              </a:rPr>
              <a:t>Basch E, Reeve BB, Mitchell SA, et al: Development of the National Cancer Institute’s patient-reported outcomes version of the common terminology criteria for adverse events (PRO-CTCAE) adverse event reporting in oncology. </a:t>
            </a:r>
            <a:r>
              <a:rPr lang="en-US" sz="1400" b="0" i="1" u="none" strike="noStrike" dirty="0">
                <a:solidFill>
                  <a:srgbClr val="505050"/>
                </a:solidFill>
                <a:effectLst/>
                <a:latin typeface="-apple-system"/>
              </a:rPr>
              <a:t>J Natl Cancer Inst</a:t>
            </a:r>
            <a:r>
              <a:rPr lang="en-US" sz="1400" b="0" i="0" u="none" strike="noStrike" dirty="0">
                <a:solidFill>
                  <a:srgbClr val="505050"/>
                </a:solidFill>
                <a:effectLst/>
                <a:latin typeface="-apple-system"/>
              </a:rPr>
              <a:t> 106:244, 2014</a:t>
            </a:r>
          </a:p>
          <a:p>
            <a:r>
              <a:rPr lang="en-US" dirty="0"/>
              <a:t>Re-fit each of the models, with count of symptomatic and asymptomatic AEs as separate predictors</a:t>
            </a:r>
          </a:p>
        </p:txBody>
      </p:sp>
      <p:sp>
        <p:nvSpPr>
          <p:cNvPr id="4" name="Slide Number Placeholder 3">
            <a:extLst>
              <a:ext uri="{FF2B5EF4-FFF2-40B4-BE49-F238E27FC236}">
                <a16:creationId xmlns:a16="http://schemas.microsoft.com/office/drawing/2014/main" id="{3647FB9A-C48E-A65E-EFD2-20144D222C2B}"/>
              </a:ext>
            </a:extLst>
          </p:cNvPr>
          <p:cNvSpPr>
            <a:spLocks noGrp="1"/>
          </p:cNvSpPr>
          <p:nvPr>
            <p:ph type="sldNum" sz="quarter" idx="10"/>
          </p:nvPr>
        </p:nvSpPr>
        <p:spPr/>
        <p:txBody>
          <a:bodyPr/>
          <a:lstStyle/>
          <a:p>
            <a:fld id="{0E109EA1-A30D-9743-9DCC-41793B4C74E6}" type="slidenum">
              <a:rPr lang="en-US" smtClean="0"/>
              <a:pPr/>
              <a:t>17</a:t>
            </a:fld>
            <a:endParaRPr lang="en-US" dirty="0"/>
          </a:p>
        </p:txBody>
      </p:sp>
    </p:spTree>
    <p:extLst>
      <p:ext uri="{BB962C8B-B14F-4D97-AF65-F5344CB8AC3E}">
        <p14:creationId xmlns:p14="http://schemas.microsoft.com/office/powerpoint/2010/main" val="2371873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7BE9F-2D6E-1545-77A2-BF4F67AF6B73}"/>
              </a:ext>
            </a:extLst>
          </p:cNvPr>
          <p:cNvSpPr>
            <a:spLocks noGrp="1"/>
          </p:cNvSpPr>
          <p:nvPr>
            <p:ph type="title"/>
          </p:nvPr>
        </p:nvSpPr>
        <p:spPr/>
        <p:txBody>
          <a:bodyPr/>
          <a:lstStyle/>
          <a:p>
            <a:r>
              <a:rPr lang="en-US" dirty="0"/>
              <a:t>Side-Effect Bother by Symptomatology </a:t>
            </a:r>
          </a:p>
        </p:txBody>
      </p:sp>
      <p:sp>
        <p:nvSpPr>
          <p:cNvPr id="4" name="Slide Number Placeholder 3">
            <a:extLst>
              <a:ext uri="{FF2B5EF4-FFF2-40B4-BE49-F238E27FC236}">
                <a16:creationId xmlns:a16="http://schemas.microsoft.com/office/drawing/2014/main" id="{96D18ADE-CFFC-60FD-6154-730C476AE528}"/>
              </a:ext>
            </a:extLst>
          </p:cNvPr>
          <p:cNvSpPr>
            <a:spLocks noGrp="1"/>
          </p:cNvSpPr>
          <p:nvPr>
            <p:ph type="sldNum" sz="quarter" idx="10"/>
          </p:nvPr>
        </p:nvSpPr>
        <p:spPr/>
        <p:txBody>
          <a:bodyPr/>
          <a:lstStyle/>
          <a:p>
            <a:fld id="{0E109EA1-A30D-9743-9DCC-41793B4C74E6}" type="slidenum">
              <a:rPr lang="en-US" smtClean="0"/>
              <a:pPr/>
              <a:t>18</a:t>
            </a:fld>
            <a:endParaRPr lang="en-US" dirty="0"/>
          </a:p>
        </p:txBody>
      </p:sp>
      <p:pic>
        <p:nvPicPr>
          <p:cNvPr id="5" name="Picture 4">
            <a:extLst>
              <a:ext uri="{FF2B5EF4-FFF2-40B4-BE49-F238E27FC236}">
                <a16:creationId xmlns:a16="http://schemas.microsoft.com/office/drawing/2014/main" id="{CAFC1B72-08AD-0B5C-9BF2-E6B6F4780ED2}"/>
              </a:ext>
            </a:extLst>
          </p:cNvPr>
          <p:cNvPicPr>
            <a:picLocks noChangeAspect="1"/>
          </p:cNvPicPr>
          <p:nvPr/>
        </p:nvPicPr>
        <p:blipFill>
          <a:blip r:embed="rId2"/>
          <a:stretch>
            <a:fillRect/>
          </a:stretch>
        </p:blipFill>
        <p:spPr>
          <a:xfrm>
            <a:off x="2634343" y="1019313"/>
            <a:ext cx="6923314" cy="4819373"/>
          </a:xfrm>
          <a:prstGeom prst="rect">
            <a:avLst/>
          </a:prstGeom>
        </p:spPr>
      </p:pic>
    </p:spTree>
    <p:extLst>
      <p:ext uri="{BB962C8B-B14F-4D97-AF65-F5344CB8AC3E}">
        <p14:creationId xmlns:p14="http://schemas.microsoft.com/office/powerpoint/2010/main" val="9536007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F3A5D-CAFC-5AE9-2C4D-DE2E27D8D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7417-0830-DDE9-4D47-6AFA4FD147A5}"/>
              </a:ext>
            </a:extLst>
          </p:cNvPr>
          <p:cNvSpPr>
            <a:spLocks noGrp="1"/>
          </p:cNvSpPr>
          <p:nvPr>
            <p:ph type="title"/>
          </p:nvPr>
        </p:nvSpPr>
        <p:spPr/>
        <p:txBody>
          <a:bodyPr>
            <a:normAutofit fontScale="90000"/>
          </a:bodyPr>
          <a:lstStyle/>
          <a:p>
            <a:r>
              <a:rPr lang="en-US" dirty="0"/>
              <a:t>Treatment Discontinuation by Symptomology </a:t>
            </a:r>
          </a:p>
        </p:txBody>
      </p:sp>
      <p:sp>
        <p:nvSpPr>
          <p:cNvPr id="4" name="Slide Number Placeholder 3">
            <a:extLst>
              <a:ext uri="{FF2B5EF4-FFF2-40B4-BE49-F238E27FC236}">
                <a16:creationId xmlns:a16="http://schemas.microsoft.com/office/drawing/2014/main" id="{0A6D33FD-BB41-AE20-C693-AD81EBF94780}"/>
              </a:ext>
            </a:extLst>
          </p:cNvPr>
          <p:cNvSpPr>
            <a:spLocks noGrp="1"/>
          </p:cNvSpPr>
          <p:nvPr>
            <p:ph type="sldNum" sz="quarter" idx="10"/>
          </p:nvPr>
        </p:nvSpPr>
        <p:spPr/>
        <p:txBody>
          <a:bodyPr/>
          <a:lstStyle/>
          <a:p>
            <a:fld id="{0E109EA1-A30D-9743-9DCC-41793B4C74E6}" type="slidenum">
              <a:rPr lang="en-US" smtClean="0"/>
              <a:pPr/>
              <a:t>19</a:t>
            </a:fld>
            <a:endParaRPr lang="en-US" dirty="0"/>
          </a:p>
        </p:txBody>
      </p:sp>
      <p:pic>
        <p:nvPicPr>
          <p:cNvPr id="6" name="Picture 5">
            <a:extLst>
              <a:ext uri="{FF2B5EF4-FFF2-40B4-BE49-F238E27FC236}">
                <a16:creationId xmlns:a16="http://schemas.microsoft.com/office/drawing/2014/main" id="{75A8D2E2-EDC4-83B6-9ADE-68D968C388B7}"/>
              </a:ext>
            </a:extLst>
          </p:cNvPr>
          <p:cNvPicPr>
            <a:picLocks noChangeAspect="1"/>
          </p:cNvPicPr>
          <p:nvPr/>
        </p:nvPicPr>
        <p:blipFill>
          <a:blip r:embed="rId2"/>
          <a:stretch>
            <a:fillRect/>
          </a:stretch>
        </p:blipFill>
        <p:spPr>
          <a:xfrm>
            <a:off x="2546590" y="1188720"/>
            <a:ext cx="7319496" cy="4776086"/>
          </a:xfrm>
          <a:prstGeom prst="rect">
            <a:avLst/>
          </a:prstGeom>
        </p:spPr>
      </p:pic>
    </p:spTree>
    <p:extLst>
      <p:ext uri="{BB962C8B-B14F-4D97-AF65-F5344CB8AC3E}">
        <p14:creationId xmlns:p14="http://schemas.microsoft.com/office/powerpoint/2010/main" val="8564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D439E-6420-D95B-9D34-B6E7A40603E8}"/>
              </a:ext>
            </a:extLst>
          </p:cNvPr>
          <p:cNvSpPr>
            <a:spLocks noGrp="1"/>
          </p:cNvSpPr>
          <p:nvPr>
            <p:ph type="title"/>
          </p:nvPr>
        </p:nvSpPr>
        <p:spPr/>
        <p:txBody>
          <a:bodyPr/>
          <a:lstStyle/>
          <a:p>
            <a:r>
              <a:rPr lang="en-US" dirty="0"/>
              <a:t>Results based on Symptomatic AEs </a:t>
            </a:r>
          </a:p>
        </p:txBody>
      </p:sp>
      <p:sp>
        <p:nvSpPr>
          <p:cNvPr id="3" name="Content Placeholder 2">
            <a:extLst>
              <a:ext uri="{FF2B5EF4-FFF2-40B4-BE49-F238E27FC236}">
                <a16:creationId xmlns:a16="http://schemas.microsoft.com/office/drawing/2014/main" id="{BA029432-11B6-5614-491B-5D54E7E6907C}"/>
              </a:ext>
            </a:extLst>
          </p:cNvPr>
          <p:cNvSpPr>
            <a:spLocks noGrp="1"/>
          </p:cNvSpPr>
          <p:nvPr>
            <p:ph idx="1"/>
          </p:nvPr>
        </p:nvSpPr>
        <p:spPr/>
        <p:txBody>
          <a:bodyPr/>
          <a:lstStyle/>
          <a:p>
            <a:r>
              <a:rPr lang="en-US" dirty="0"/>
              <a:t>Additional symptomatic AE of all grades (1-3+) were associated with increased odds of higher self-reported side-effect bother</a:t>
            </a:r>
          </a:p>
          <a:p>
            <a:r>
              <a:rPr lang="en-US" dirty="0"/>
              <a:t>Asymptomatic AEs of any grade (even Grade 3+), were </a:t>
            </a:r>
            <a:r>
              <a:rPr lang="en-US" b="1" dirty="0"/>
              <a:t>not </a:t>
            </a:r>
            <a:r>
              <a:rPr lang="en-US" dirty="0"/>
              <a:t>associated with higher side-effect bother reporting</a:t>
            </a:r>
          </a:p>
          <a:p>
            <a:endParaRPr lang="en-US" dirty="0"/>
          </a:p>
          <a:p>
            <a:r>
              <a:rPr lang="en-US" dirty="0"/>
              <a:t>For treatment discontinuation, both symptomatic and asymptomatic grade 2 and AEs were associated with higher odds of treatment discontinuation, but the symptomatic AEs had a greater effect estimate. </a:t>
            </a:r>
          </a:p>
        </p:txBody>
      </p:sp>
      <p:sp>
        <p:nvSpPr>
          <p:cNvPr id="4" name="Slide Number Placeholder 3">
            <a:extLst>
              <a:ext uri="{FF2B5EF4-FFF2-40B4-BE49-F238E27FC236}">
                <a16:creationId xmlns:a16="http://schemas.microsoft.com/office/drawing/2014/main" id="{566612E6-08E0-66A4-649A-7CB0D92FA7F4}"/>
              </a:ext>
            </a:extLst>
          </p:cNvPr>
          <p:cNvSpPr>
            <a:spLocks noGrp="1"/>
          </p:cNvSpPr>
          <p:nvPr>
            <p:ph type="sldNum" sz="quarter" idx="10"/>
          </p:nvPr>
        </p:nvSpPr>
        <p:spPr/>
        <p:txBody>
          <a:bodyPr/>
          <a:lstStyle/>
          <a:p>
            <a:fld id="{0E109EA1-A30D-9743-9DCC-41793B4C74E6}" type="slidenum">
              <a:rPr lang="en-US" smtClean="0"/>
              <a:pPr/>
              <a:t>20</a:t>
            </a:fld>
            <a:endParaRPr lang="en-US" dirty="0"/>
          </a:p>
        </p:txBody>
      </p:sp>
    </p:spTree>
    <p:extLst>
      <p:ext uri="{BB962C8B-B14F-4D97-AF65-F5344CB8AC3E}">
        <p14:creationId xmlns:p14="http://schemas.microsoft.com/office/powerpoint/2010/main" val="6439998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AD091-ADF8-7DDA-8929-440E0F7ECCB2}"/>
              </a:ext>
            </a:extLst>
          </p:cNvPr>
          <p:cNvSpPr>
            <a:spLocks noGrp="1"/>
          </p:cNvSpPr>
          <p:nvPr>
            <p:ph type="title"/>
          </p:nvPr>
        </p:nvSpPr>
        <p:spPr/>
        <p:txBody>
          <a:bodyPr/>
          <a:lstStyle/>
          <a:p>
            <a:r>
              <a:rPr lang="en-US" dirty="0"/>
              <a:t>Sensitivity Analyses to AE attribution</a:t>
            </a:r>
          </a:p>
        </p:txBody>
      </p:sp>
      <p:sp>
        <p:nvSpPr>
          <p:cNvPr id="3" name="Content Placeholder 2">
            <a:extLst>
              <a:ext uri="{FF2B5EF4-FFF2-40B4-BE49-F238E27FC236}">
                <a16:creationId xmlns:a16="http://schemas.microsoft.com/office/drawing/2014/main" id="{F5457DE0-669F-6F5B-7557-367C5FE852E0}"/>
              </a:ext>
            </a:extLst>
          </p:cNvPr>
          <p:cNvSpPr>
            <a:spLocks noGrp="1"/>
          </p:cNvSpPr>
          <p:nvPr>
            <p:ph idx="1"/>
          </p:nvPr>
        </p:nvSpPr>
        <p:spPr/>
        <p:txBody>
          <a:bodyPr/>
          <a:lstStyle/>
          <a:p>
            <a:r>
              <a:rPr lang="en-US" dirty="0"/>
              <a:t>We assessed association of treatment discontinuation based on all-cause AEs (not just those at least possibly attributable) </a:t>
            </a:r>
          </a:p>
          <a:p>
            <a:pPr lvl="1"/>
            <a:r>
              <a:rPr lang="en-US" dirty="0"/>
              <a:t>Directional associations all remained the same for both side-effect bother and treatment discontinuation, but magnitude of the effects diminished </a:t>
            </a:r>
          </a:p>
          <a:p>
            <a:pPr lvl="2"/>
            <a:r>
              <a:rPr lang="en-US" dirty="0"/>
              <a:t>OR for grade 1 and 2 AEs on Side-Effect Burden were 1.08 (1.03, 1.13) and 1.17 (1.08, 1.28) respectively. These are relative to 1.13 and 1.35 in the primary analysis. </a:t>
            </a:r>
          </a:p>
          <a:p>
            <a:pPr lvl="2"/>
            <a:r>
              <a:rPr lang="en-US" dirty="0"/>
              <a:t>OR for grade 2 AEs on treatment discontinuation was 1.34 (1.18, 1.54), relative to 1.59 in primary analysis </a:t>
            </a:r>
          </a:p>
          <a:p>
            <a:pPr lvl="2"/>
            <a:endParaRPr lang="en-US" dirty="0"/>
          </a:p>
        </p:txBody>
      </p:sp>
      <p:sp>
        <p:nvSpPr>
          <p:cNvPr id="4" name="Slide Number Placeholder 3">
            <a:extLst>
              <a:ext uri="{FF2B5EF4-FFF2-40B4-BE49-F238E27FC236}">
                <a16:creationId xmlns:a16="http://schemas.microsoft.com/office/drawing/2014/main" id="{D4F9A655-634C-4F83-77BC-3FA127D1B990}"/>
              </a:ext>
            </a:extLst>
          </p:cNvPr>
          <p:cNvSpPr>
            <a:spLocks noGrp="1"/>
          </p:cNvSpPr>
          <p:nvPr>
            <p:ph type="sldNum" sz="quarter" idx="10"/>
          </p:nvPr>
        </p:nvSpPr>
        <p:spPr/>
        <p:txBody>
          <a:bodyPr/>
          <a:lstStyle/>
          <a:p>
            <a:fld id="{0E109EA1-A30D-9743-9DCC-41793B4C74E6}" type="slidenum">
              <a:rPr lang="en-US" smtClean="0"/>
              <a:pPr/>
              <a:t>21</a:t>
            </a:fld>
            <a:endParaRPr lang="en-US" dirty="0"/>
          </a:p>
        </p:txBody>
      </p:sp>
    </p:spTree>
    <p:extLst>
      <p:ext uri="{BB962C8B-B14F-4D97-AF65-F5344CB8AC3E}">
        <p14:creationId xmlns:p14="http://schemas.microsoft.com/office/powerpoint/2010/main" val="32893473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6C2D0-85E9-BE35-BC51-081C956F3BC8}"/>
              </a:ext>
            </a:extLst>
          </p:cNvPr>
          <p:cNvSpPr>
            <a:spLocks noGrp="1"/>
          </p:cNvSpPr>
          <p:nvPr>
            <p:ph type="title"/>
          </p:nvPr>
        </p:nvSpPr>
        <p:spPr/>
        <p:txBody>
          <a:bodyPr>
            <a:normAutofit fontScale="90000"/>
          </a:bodyPr>
          <a:lstStyle/>
          <a:p>
            <a:r>
              <a:rPr lang="en-US" dirty="0"/>
              <a:t>Sensitivity Analyses to Grade 3 AE presence</a:t>
            </a:r>
          </a:p>
        </p:txBody>
      </p:sp>
      <p:sp>
        <p:nvSpPr>
          <p:cNvPr id="3" name="Content Placeholder 2">
            <a:extLst>
              <a:ext uri="{FF2B5EF4-FFF2-40B4-BE49-F238E27FC236}">
                <a16:creationId xmlns:a16="http://schemas.microsoft.com/office/drawing/2014/main" id="{CD0B9263-C940-B820-1DCD-EF5378B1BF9C}"/>
              </a:ext>
            </a:extLst>
          </p:cNvPr>
          <p:cNvSpPr>
            <a:spLocks noGrp="1"/>
          </p:cNvSpPr>
          <p:nvPr>
            <p:ph idx="1"/>
          </p:nvPr>
        </p:nvSpPr>
        <p:spPr>
          <a:xfrm>
            <a:off x="822960" y="1371600"/>
            <a:ext cx="3168469" cy="4389120"/>
          </a:xfrm>
        </p:spPr>
        <p:txBody>
          <a:bodyPr>
            <a:normAutofit lnSpcReduction="10000"/>
          </a:bodyPr>
          <a:lstStyle/>
          <a:p>
            <a:r>
              <a:rPr lang="en-US" dirty="0"/>
              <a:t>Treatment discontinuation may often be necessitated in the presence of some grade 3 AEs</a:t>
            </a:r>
          </a:p>
          <a:p>
            <a:r>
              <a:rPr lang="en-US" dirty="0"/>
              <a:t>Presence of Grade 3 AE of one type may be correlated with other AE occurrences</a:t>
            </a:r>
          </a:p>
          <a:p>
            <a:r>
              <a:rPr lang="en-US" dirty="0"/>
              <a:t>We re-fit the treatment discontinuation model excluding all circumstances when grade 3 AEs were present.</a:t>
            </a:r>
          </a:p>
        </p:txBody>
      </p:sp>
      <p:sp>
        <p:nvSpPr>
          <p:cNvPr id="4" name="Slide Number Placeholder 3">
            <a:extLst>
              <a:ext uri="{FF2B5EF4-FFF2-40B4-BE49-F238E27FC236}">
                <a16:creationId xmlns:a16="http://schemas.microsoft.com/office/drawing/2014/main" id="{E1D1ADDF-A591-186E-3061-C6CB4128C84E}"/>
              </a:ext>
            </a:extLst>
          </p:cNvPr>
          <p:cNvSpPr>
            <a:spLocks noGrp="1"/>
          </p:cNvSpPr>
          <p:nvPr>
            <p:ph type="sldNum" sz="quarter" idx="10"/>
          </p:nvPr>
        </p:nvSpPr>
        <p:spPr/>
        <p:txBody>
          <a:bodyPr/>
          <a:lstStyle/>
          <a:p>
            <a:fld id="{0E109EA1-A30D-9743-9DCC-41793B4C74E6}" type="slidenum">
              <a:rPr lang="en-US" smtClean="0"/>
              <a:pPr/>
              <a:t>22</a:t>
            </a:fld>
            <a:endParaRPr lang="en-US" dirty="0"/>
          </a:p>
        </p:txBody>
      </p:sp>
      <p:pic>
        <p:nvPicPr>
          <p:cNvPr id="5" name="Picture 4">
            <a:extLst>
              <a:ext uri="{FF2B5EF4-FFF2-40B4-BE49-F238E27FC236}">
                <a16:creationId xmlns:a16="http://schemas.microsoft.com/office/drawing/2014/main" id="{96184525-539E-FC45-073B-99B2545D1D1A}"/>
              </a:ext>
            </a:extLst>
          </p:cNvPr>
          <p:cNvPicPr>
            <a:picLocks noChangeAspect="1"/>
          </p:cNvPicPr>
          <p:nvPr/>
        </p:nvPicPr>
        <p:blipFill>
          <a:blip r:embed="rId2"/>
          <a:stretch>
            <a:fillRect/>
          </a:stretch>
        </p:blipFill>
        <p:spPr>
          <a:xfrm>
            <a:off x="4128204" y="1624085"/>
            <a:ext cx="7555795" cy="3609829"/>
          </a:xfrm>
          <a:prstGeom prst="rect">
            <a:avLst/>
          </a:prstGeom>
        </p:spPr>
      </p:pic>
    </p:spTree>
    <p:extLst>
      <p:ext uri="{BB962C8B-B14F-4D97-AF65-F5344CB8AC3E}">
        <p14:creationId xmlns:p14="http://schemas.microsoft.com/office/powerpoint/2010/main" val="1889893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F98D-B9F3-7EA7-36AE-CAE49E5A7086}"/>
              </a:ext>
            </a:extLst>
          </p:cNvPr>
          <p:cNvSpPr>
            <a:spLocks noGrp="1"/>
          </p:cNvSpPr>
          <p:nvPr>
            <p:ph type="title"/>
          </p:nvPr>
        </p:nvSpPr>
        <p:spPr/>
        <p:txBody>
          <a:bodyPr/>
          <a:lstStyle/>
          <a:p>
            <a:r>
              <a:rPr lang="en-US" dirty="0"/>
              <a:t>Overall Summary</a:t>
            </a:r>
          </a:p>
        </p:txBody>
      </p:sp>
      <p:sp>
        <p:nvSpPr>
          <p:cNvPr id="3" name="Content Placeholder 2">
            <a:extLst>
              <a:ext uri="{FF2B5EF4-FFF2-40B4-BE49-F238E27FC236}">
                <a16:creationId xmlns:a16="http://schemas.microsoft.com/office/drawing/2014/main" id="{05E26284-4DDA-A0AE-2BB0-A2F57C454FD8}"/>
              </a:ext>
            </a:extLst>
          </p:cNvPr>
          <p:cNvSpPr>
            <a:spLocks noGrp="1"/>
          </p:cNvSpPr>
          <p:nvPr>
            <p:ph idx="1"/>
          </p:nvPr>
        </p:nvSpPr>
        <p:spPr>
          <a:xfrm>
            <a:off x="822960" y="1414630"/>
            <a:ext cx="10515600" cy="4389120"/>
          </a:xfrm>
        </p:spPr>
        <p:txBody>
          <a:bodyPr/>
          <a:lstStyle/>
          <a:p>
            <a:r>
              <a:rPr lang="en-US" sz="3200" b="1" dirty="0"/>
              <a:t>Low and Moderate grade AEs are important</a:t>
            </a:r>
          </a:p>
          <a:p>
            <a:pPr lvl="1"/>
            <a:r>
              <a:rPr lang="en-US" sz="2400" dirty="0"/>
              <a:t>They are associated with increased self-reported patient side effect burden and odds of treatment discontinuation. </a:t>
            </a:r>
          </a:p>
          <a:p>
            <a:pPr lvl="1"/>
            <a:r>
              <a:rPr lang="en-US" sz="2400" dirty="0"/>
              <a:t>Symptomatic AE specifically, defined as those self-reportable for PRO-CTCAE purposes appear specifically to be the drivers of higher side-effect burden </a:t>
            </a:r>
          </a:p>
          <a:p>
            <a:pPr lvl="2"/>
            <a:r>
              <a:rPr lang="en-US" sz="2200" dirty="0"/>
              <a:t>Formal mediation models still need to be assessed…</a:t>
            </a:r>
          </a:p>
        </p:txBody>
      </p:sp>
      <p:sp>
        <p:nvSpPr>
          <p:cNvPr id="4" name="Slide Number Placeholder 3">
            <a:extLst>
              <a:ext uri="{FF2B5EF4-FFF2-40B4-BE49-F238E27FC236}">
                <a16:creationId xmlns:a16="http://schemas.microsoft.com/office/drawing/2014/main" id="{A616BE1B-223F-7F2A-4E1E-32B2900A0537}"/>
              </a:ext>
            </a:extLst>
          </p:cNvPr>
          <p:cNvSpPr>
            <a:spLocks noGrp="1"/>
          </p:cNvSpPr>
          <p:nvPr>
            <p:ph type="sldNum" sz="quarter" idx="10"/>
          </p:nvPr>
        </p:nvSpPr>
        <p:spPr/>
        <p:txBody>
          <a:bodyPr/>
          <a:lstStyle/>
          <a:p>
            <a:fld id="{0E109EA1-A30D-9743-9DCC-41793B4C74E6}" type="slidenum">
              <a:rPr lang="en-US" smtClean="0"/>
              <a:pPr/>
              <a:t>23</a:t>
            </a:fld>
            <a:endParaRPr lang="en-US" dirty="0"/>
          </a:p>
        </p:txBody>
      </p:sp>
    </p:spTree>
    <p:extLst>
      <p:ext uri="{BB962C8B-B14F-4D97-AF65-F5344CB8AC3E}">
        <p14:creationId xmlns:p14="http://schemas.microsoft.com/office/powerpoint/2010/main" val="2964599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E28DB-C711-D95A-B8D6-F4B32F8E17CE}"/>
              </a:ext>
            </a:extLst>
          </p:cNvPr>
          <p:cNvSpPr>
            <a:spLocks noGrp="1"/>
          </p:cNvSpPr>
          <p:nvPr>
            <p:ph type="title"/>
          </p:nvPr>
        </p:nvSpPr>
        <p:spPr/>
        <p:txBody>
          <a:bodyPr/>
          <a:lstStyle/>
          <a:p>
            <a:r>
              <a:rPr lang="en-US" dirty="0"/>
              <a:t>But that’s just one study…</a:t>
            </a:r>
          </a:p>
        </p:txBody>
      </p:sp>
      <p:sp>
        <p:nvSpPr>
          <p:cNvPr id="3" name="Content Placeholder 2">
            <a:extLst>
              <a:ext uri="{FF2B5EF4-FFF2-40B4-BE49-F238E27FC236}">
                <a16:creationId xmlns:a16="http://schemas.microsoft.com/office/drawing/2014/main" id="{EE320B6D-5529-685F-3A8A-3E9C703D4B92}"/>
              </a:ext>
            </a:extLst>
          </p:cNvPr>
          <p:cNvSpPr>
            <a:spLocks noGrp="1"/>
          </p:cNvSpPr>
          <p:nvPr>
            <p:ph idx="1"/>
          </p:nvPr>
        </p:nvSpPr>
        <p:spPr/>
        <p:txBody>
          <a:bodyPr/>
          <a:lstStyle/>
          <a:p>
            <a:r>
              <a:rPr lang="en-US" dirty="0"/>
              <a:t>We replicated these analyses in a second study - the E1Z11 ECOG-ACRIN cohort study to evaluate genetic predictors of Aromatase Inhibitor musculoskeletal symptoms </a:t>
            </a:r>
          </a:p>
          <a:p>
            <a:pPr lvl="1"/>
            <a:r>
              <a:rPr lang="en-US" dirty="0"/>
              <a:t>Goal:  Validate previously identified associations between 10 specific SNPs and discontinuation of AI therapy due to the development of AI-related musculoskeletal symptoms (AIMSS) among women with breast cancer</a:t>
            </a:r>
          </a:p>
          <a:p>
            <a:r>
              <a:rPr lang="en-US" dirty="0"/>
              <a:t>1,046 patients total, w/ PROs (GP5) assessed at baseline, 3, 6, 9, and 12 months </a:t>
            </a:r>
          </a:p>
          <a:p>
            <a:r>
              <a:rPr lang="en-US" dirty="0"/>
              <a:t>Like E1912, comprehensive collection of AE data across all grades</a:t>
            </a:r>
          </a:p>
        </p:txBody>
      </p:sp>
      <p:sp>
        <p:nvSpPr>
          <p:cNvPr id="4" name="Slide Number Placeholder 3">
            <a:extLst>
              <a:ext uri="{FF2B5EF4-FFF2-40B4-BE49-F238E27FC236}">
                <a16:creationId xmlns:a16="http://schemas.microsoft.com/office/drawing/2014/main" id="{852C21C4-4662-0B14-EA11-28F1EFC0CC55}"/>
              </a:ext>
            </a:extLst>
          </p:cNvPr>
          <p:cNvSpPr>
            <a:spLocks noGrp="1"/>
          </p:cNvSpPr>
          <p:nvPr>
            <p:ph type="sldNum" sz="quarter" idx="10"/>
          </p:nvPr>
        </p:nvSpPr>
        <p:spPr/>
        <p:txBody>
          <a:bodyPr/>
          <a:lstStyle/>
          <a:p>
            <a:fld id="{0E109EA1-A30D-9743-9DCC-41793B4C74E6}" type="slidenum">
              <a:rPr lang="en-US" smtClean="0"/>
              <a:pPr/>
              <a:t>24</a:t>
            </a:fld>
            <a:endParaRPr lang="en-US" dirty="0"/>
          </a:p>
        </p:txBody>
      </p:sp>
    </p:spTree>
    <p:extLst>
      <p:ext uri="{BB962C8B-B14F-4D97-AF65-F5344CB8AC3E}">
        <p14:creationId xmlns:p14="http://schemas.microsoft.com/office/powerpoint/2010/main" val="8105611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327D-B104-B4D8-6031-5922D2991BF4}"/>
              </a:ext>
            </a:extLst>
          </p:cNvPr>
          <p:cNvSpPr>
            <a:spLocks noGrp="1"/>
          </p:cNvSpPr>
          <p:nvPr>
            <p:ph type="title"/>
          </p:nvPr>
        </p:nvSpPr>
        <p:spPr/>
        <p:txBody>
          <a:bodyPr/>
          <a:lstStyle/>
          <a:p>
            <a:r>
              <a:rPr lang="en-US" dirty="0"/>
              <a:t>E1Z11 AE Data </a:t>
            </a:r>
          </a:p>
        </p:txBody>
      </p:sp>
      <p:sp>
        <p:nvSpPr>
          <p:cNvPr id="3" name="Content Placeholder 2">
            <a:extLst>
              <a:ext uri="{FF2B5EF4-FFF2-40B4-BE49-F238E27FC236}">
                <a16:creationId xmlns:a16="http://schemas.microsoft.com/office/drawing/2014/main" id="{C41B4E89-C2C4-68C4-ED3C-4A08E7758618}"/>
              </a:ext>
            </a:extLst>
          </p:cNvPr>
          <p:cNvSpPr>
            <a:spLocks noGrp="1"/>
          </p:cNvSpPr>
          <p:nvPr>
            <p:ph idx="1"/>
          </p:nvPr>
        </p:nvSpPr>
        <p:spPr/>
        <p:txBody>
          <a:bodyPr/>
          <a:lstStyle/>
          <a:p>
            <a:r>
              <a:rPr lang="en-US" dirty="0"/>
              <a:t> Majority of AE data collected at 3 month intervals (i.e. 3 months, 6 months, 9 months, and 12 months) </a:t>
            </a:r>
          </a:p>
          <a:p>
            <a:pPr lvl="1"/>
            <a:r>
              <a:rPr lang="en-US" dirty="0"/>
              <a:t>A “few” toxicities recorded at onset over the course of the study</a:t>
            </a:r>
          </a:p>
          <a:p>
            <a:r>
              <a:rPr lang="en-US" dirty="0"/>
              <a:t>In total, 4,431 AEs were recorded across 1025 patients</a:t>
            </a:r>
          </a:p>
          <a:p>
            <a:pPr lvl="1"/>
            <a:r>
              <a:rPr lang="en-US" dirty="0"/>
              <a:t>2,257 of these AEs were at least possibly attributed to treatment </a:t>
            </a:r>
          </a:p>
          <a:p>
            <a:pPr lvl="1"/>
            <a:endParaRPr lang="en-US" dirty="0"/>
          </a:p>
          <a:p>
            <a:pPr lvl="1"/>
            <a:endParaRPr lang="en-US" dirty="0"/>
          </a:p>
          <a:p>
            <a:pPr lvl="1"/>
            <a:endParaRPr lang="en-US" dirty="0"/>
          </a:p>
          <a:p>
            <a:pPr lvl="1"/>
            <a:endParaRPr lang="en-US" dirty="0"/>
          </a:p>
          <a:p>
            <a:r>
              <a:rPr lang="en-US" dirty="0"/>
              <a:t>“Onset” toxicities were grouped into one of the 3-month categories based on day they were recorded (i.e. if recorded 45 days into study, they were grouped into 0-3 months)</a:t>
            </a:r>
          </a:p>
          <a:p>
            <a:endParaRPr lang="en-US" dirty="0"/>
          </a:p>
        </p:txBody>
      </p:sp>
      <p:sp>
        <p:nvSpPr>
          <p:cNvPr id="4" name="Slide Number Placeholder 3">
            <a:extLst>
              <a:ext uri="{FF2B5EF4-FFF2-40B4-BE49-F238E27FC236}">
                <a16:creationId xmlns:a16="http://schemas.microsoft.com/office/drawing/2014/main" id="{14BC6343-6177-668B-390D-57B2D4D66C10}"/>
              </a:ext>
            </a:extLst>
          </p:cNvPr>
          <p:cNvSpPr>
            <a:spLocks noGrp="1"/>
          </p:cNvSpPr>
          <p:nvPr>
            <p:ph type="sldNum" sz="quarter" idx="10"/>
          </p:nvPr>
        </p:nvSpPr>
        <p:spPr/>
        <p:txBody>
          <a:bodyPr/>
          <a:lstStyle/>
          <a:p>
            <a:fld id="{0E109EA1-A30D-9743-9DCC-41793B4C74E6}" type="slidenum">
              <a:rPr lang="en-US" smtClean="0"/>
              <a:pPr/>
              <a:t>25</a:t>
            </a:fld>
            <a:endParaRPr lang="en-US" dirty="0"/>
          </a:p>
        </p:txBody>
      </p:sp>
      <p:graphicFrame>
        <p:nvGraphicFramePr>
          <p:cNvPr id="5" name="Table 4">
            <a:extLst>
              <a:ext uri="{FF2B5EF4-FFF2-40B4-BE49-F238E27FC236}">
                <a16:creationId xmlns:a16="http://schemas.microsoft.com/office/drawing/2014/main" id="{73942D95-BA7E-E288-8182-983C7DB1C42F}"/>
              </a:ext>
            </a:extLst>
          </p:cNvPr>
          <p:cNvGraphicFramePr>
            <a:graphicFrameLocks noGrp="1"/>
          </p:cNvGraphicFramePr>
          <p:nvPr>
            <p:extLst>
              <p:ext uri="{D42A27DB-BD31-4B8C-83A1-F6EECF244321}">
                <p14:modId xmlns:p14="http://schemas.microsoft.com/office/powerpoint/2010/main" val="2229757083"/>
              </p:ext>
            </p:extLst>
          </p:nvPr>
        </p:nvGraphicFramePr>
        <p:xfrm>
          <a:off x="1727798" y="3429000"/>
          <a:ext cx="8128000" cy="741680"/>
        </p:xfrm>
        <a:graphic>
          <a:graphicData uri="http://schemas.openxmlformats.org/drawingml/2006/table">
            <a:tbl>
              <a:tblPr firstRow="1" bandRow="1">
                <a:tableStyleId>{5C22544A-7EE6-4342-B048-85BDC9FD1C3A}</a:tableStyleId>
              </a:tblPr>
              <a:tblGrid>
                <a:gridCol w="1625600">
                  <a:extLst>
                    <a:ext uri="{9D8B030D-6E8A-4147-A177-3AD203B41FA5}">
                      <a16:colId xmlns:a16="http://schemas.microsoft.com/office/drawing/2014/main" val="323667761"/>
                    </a:ext>
                  </a:extLst>
                </a:gridCol>
                <a:gridCol w="1625600">
                  <a:extLst>
                    <a:ext uri="{9D8B030D-6E8A-4147-A177-3AD203B41FA5}">
                      <a16:colId xmlns:a16="http://schemas.microsoft.com/office/drawing/2014/main" val="2189252507"/>
                    </a:ext>
                  </a:extLst>
                </a:gridCol>
                <a:gridCol w="1625600">
                  <a:extLst>
                    <a:ext uri="{9D8B030D-6E8A-4147-A177-3AD203B41FA5}">
                      <a16:colId xmlns:a16="http://schemas.microsoft.com/office/drawing/2014/main" val="3617208795"/>
                    </a:ext>
                  </a:extLst>
                </a:gridCol>
                <a:gridCol w="1625600">
                  <a:extLst>
                    <a:ext uri="{9D8B030D-6E8A-4147-A177-3AD203B41FA5}">
                      <a16:colId xmlns:a16="http://schemas.microsoft.com/office/drawing/2014/main" val="2753607445"/>
                    </a:ext>
                  </a:extLst>
                </a:gridCol>
                <a:gridCol w="1625600">
                  <a:extLst>
                    <a:ext uri="{9D8B030D-6E8A-4147-A177-3AD203B41FA5}">
                      <a16:colId xmlns:a16="http://schemas.microsoft.com/office/drawing/2014/main" val="2982525580"/>
                    </a:ext>
                  </a:extLst>
                </a:gridCol>
              </a:tblGrid>
              <a:tr h="370840">
                <a:tc>
                  <a:txBody>
                    <a:bodyPr/>
                    <a:lstStyle/>
                    <a:p>
                      <a:r>
                        <a:rPr lang="en-US" dirty="0"/>
                        <a:t>0-3 Months</a:t>
                      </a:r>
                    </a:p>
                  </a:txBody>
                  <a:tcPr/>
                </a:tc>
                <a:tc>
                  <a:txBody>
                    <a:bodyPr/>
                    <a:lstStyle/>
                    <a:p>
                      <a:r>
                        <a:rPr lang="en-US" dirty="0"/>
                        <a:t>3-6 Months</a:t>
                      </a:r>
                    </a:p>
                  </a:txBody>
                  <a:tcPr/>
                </a:tc>
                <a:tc>
                  <a:txBody>
                    <a:bodyPr/>
                    <a:lstStyle/>
                    <a:p>
                      <a:r>
                        <a:rPr lang="en-US" dirty="0"/>
                        <a:t>6-9 Months </a:t>
                      </a:r>
                    </a:p>
                  </a:txBody>
                  <a:tcPr/>
                </a:tc>
                <a:tc>
                  <a:txBody>
                    <a:bodyPr/>
                    <a:lstStyle/>
                    <a:p>
                      <a:r>
                        <a:rPr lang="en-US" dirty="0"/>
                        <a:t>9-12 Months </a:t>
                      </a:r>
                    </a:p>
                  </a:txBody>
                  <a:tcPr/>
                </a:tc>
                <a:tc>
                  <a:txBody>
                    <a:bodyPr/>
                    <a:lstStyle/>
                    <a:p>
                      <a:r>
                        <a:rPr lang="en-US" dirty="0"/>
                        <a:t>Onset</a:t>
                      </a:r>
                    </a:p>
                  </a:txBody>
                  <a:tcPr/>
                </a:tc>
                <a:extLst>
                  <a:ext uri="{0D108BD9-81ED-4DB2-BD59-A6C34878D82A}">
                    <a16:rowId xmlns:a16="http://schemas.microsoft.com/office/drawing/2014/main" val="1318677711"/>
                  </a:ext>
                </a:extLst>
              </a:tr>
              <a:tr h="370840">
                <a:tc>
                  <a:txBody>
                    <a:bodyPr/>
                    <a:lstStyle/>
                    <a:p>
                      <a:r>
                        <a:rPr lang="en-US" dirty="0"/>
                        <a:t>496</a:t>
                      </a:r>
                    </a:p>
                  </a:txBody>
                  <a:tcPr/>
                </a:tc>
                <a:tc>
                  <a:txBody>
                    <a:bodyPr/>
                    <a:lstStyle/>
                    <a:p>
                      <a:r>
                        <a:rPr lang="en-US" dirty="0"/>
                        <a:t>550</a:t>
                      </a:r>
                    </a:p>
                  </a:txBody>
                  <a:tcPr/>
                </a:tc>
                <a:tc>
                  <a:txBody>
                    <a:bodyPr/>
                    <a:lstStyle/>
                    <a:p>
                      <a:r>
                        <a:rPr lang="en-US" dirty="0"/>
                        <a:t>508</a:t>
                      </a:r>
                    </a:p>
                  </a:txBody>
                  <a:tcPr/>
                </a:tc>
                <a:tc>
                  <a:txBody>
                    <a:bodyPr/>
                    <a:lstStyle/>
                    <a:p>
                      <a:r>
                        <a:rPr lang="en-US" dirty="0"/>
                        <a:t>430</a:t>
                      </a:r>
                    </a:p>
                  </a:txBody>
                  <a:tcPr/>
                </a:tc>
                <a:tc>
                  <a:txBody>
                    <a:bodyPr/>
                    <a:lstStyle/>
                    <a:p>
                      <a:r>
                        <a:rPr lang="en-US" dirty="0"/>
                        <a:t>273</a:t>
                      </a:r>
                    </a:p>
                  </a:txBody>
                  <a:tcPr/>
                </a:tc>
                <a:extLst>
                  <a:ext uri="{0D108BD9-81ED-4DB2-BD59-A6C34878D82A}">
                    <a16:rowId xmlns:a16="http://schemas.microsoft.com/office/drawing/2014/main" val="848246187"/>
                  </a:ext>
                </a:extLst>
              </a:tr>
            </a:tbl>
          </a:graphicData>
        </a:graphic>
      </p:graphicFrame>
    </p:spTree>
    <p:extLst>
      <p:ext uri="{BB962C8B-B14F-4D97-AF65-F5344CB8AC3E}">
        <p14:creationId xmlns:p14="http://schemas.microsoft.com/office/powerpoint/2010/main" val="940467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8D8B-1846-3D24-9D70-836602396304}"/>
              </a:ext>
            </a:extLst>
          </p:cNvPr>
          <p:cNvSpPr>
            <a:spLocks noGrp="1"/>
          </p:cNvSpPr>
          <p:nvPr>
            <p:ph type="title"/>
          </p:nvPr>
        </p:nvSpPr>
        <p:spPr>
          <a:xfrm>
            <a:off x="752140" y="189809"/>
            <a:ext cx="10515600" cy="822960"/>
          </a:xfrm>
        </p:spPr>
        <p:txBody>
          <a:bodyPr/>
          <a:lstStyle/>
          <a:p>
            <a:r>
              <a:rPr lang="en-US" dirty="0"/>
              <a:t>Distribution of AE data by Grade in E1Z11</a:t>
            </a:r>
          </a:p>
        </p:txBody>
      </p:sp>
      <p:sp>
        <p:nvSpPr>
          <p:cNvPr id="4" name="Slide Number Placeholder 3">
            <a:extLst>
              <a:ext uri="{FF2B5EF4-FFF2-40B4-BE49-F238E27FC236}">
                <a16:creationId xmlns:a16="http://schemas.microsoft.com/office/drawing/2014/main" id="{F6611A88-15AE-9D51-889C-F3A2983D8F14}"/>
              </a:ext>
            </a:extLst>
          </p:cNvPr>
          <p:cNvSpPr>
            <a:spLocks noGrp="1"/>
          </p:cNvSpPr>
          <p:nvPr>
            <p:ph type="sldNum" sz="quarter" idx="10"/>
          </p:nvPr>
        </p:nvSpPr>
        <p:spPr/>
        <p:txBody>
          <a:bodyPr/>
          <a:lstStyle/>
          <a:p>
            <a:fld id="{0E109EA1-A30D-9743-9DCC-41793B4C74E6}" type="slidenum">
              <a:rPr lang="en-US" smtClean="0"/>
              <a:pPr/>
              <a:t>26</a:t>
            </a:fld>
            <a:endParaRPr lang="en-US" dirty="0"/>
          </a:p>
        </p:txBody>
      </p:sp>
      <p:pic>
        <p:nvPicPr>
          <p:cNvPr id="5" name="Picture 4">
            <a:extLst>
              <a:ext uri="{FF2B5EF4-FFF2-40B4-BE49-F238E27FC236}">
                <a16:creationId xmlns:a16="http://schemas.microsoft.com/office/drawing/2014/main" id="{CB5D2CFE-6F3A-7EC7-1995-C53AE3244641}"/>
              </a:ext>
            </a:extLst>
          </p:cNvPr>
          <p:cNvPicPr>
            <a:picLocks noChangeAspect="1"/>
          </p:cNvPicPr>
          <p:nvPr/>
        </p:nvPicPr>
        <p:blipFill>
          <a:blip r:embed="rId2"/>
          <a:stretch>
            <a:fillRect/>
          </a:stretch>
        </p:blipFill>
        <p:spPr>
          <a:xfrm>
            <a:off x="336679" y="1037281"/>
            <a:ext cx="5275326" cy="4783437"/>
          </a:xfrm>
          <a:prstGeom prst="rect">
            <a:avLst/>
          </a:prstGeom>
        </p:spPr>
      </p:pic>
      <p:graphicFrame>
        <p:nvGraphicFramePr>
          <p:cNvPr id="6" name="Table 5">
            <a:extLst>
              <a:ext uri="{FF2B5EF4-FFF2-40B4-BE49-F238E27FC236}">
                <a16:creationId xmlns:a16="http://schemas.microsoft.com/office/drawing/2014/main" id="{81737208-61F0-8E54-5869-6ED40E8726AD}"/>
              </a:ext>
            </a:extLst>
          </p:cNvPr>
          <p:cNvGraphicFramePr>
            <a:graphicFrameLocks noGrp="1"/>
          </p:cNvGraphicFramePr>
          <p:nvPr>
            <p:extLst>
              <p:ext uri="{D42A27DB-BD31-4B8C-83A1-F6EECF244321}">
                <p14:modId xmlns:p14="http://schemas.microsoft.com/office/powerpoint/2010/main" val="868442597"/>
              </p:ext>
            </p:extLst>
          </p:nvPr>
        </p:nvGraphicFramePr>
        <p:xfrm>
          <a:off x="6579996" y="1091901"/>
          <a:ext cx="4360348" cy="4296501"/>
        </p:xfrm>
        <a:graphic>
          <a:graphicData uri="http://schemas.openxmlformats.org/drawingml/2006/table">
            <a:tbl>
              <a:tblPr/>
              <a:tblGrid>
                <a:gridCol w="2054048">
                  <a:extLst>
                    <a:ext uri="{9D8B030D-6E8A-4147-A177-3AD203B41FA5}">
                      <a16:colId xmlns:a16="http://schemas.microsoft.com/office/drawing/2014/main" val="54296438"/>
                    </a:ext>
                  </a:extLst>
                </a:gridCol>
                <a:gridCol w="576575">
                  <a:extLst>
                    <a:ext uri="{9D8B030D-6E8A-4147-A177-3AD203B41FA5}">
                      <a16:colId xmlns:a16="http://schemas.microsoft.com/office/drawing/2014/main" val="1407113412"/>
                    </a:ext>
                  </a:extLst>
                </a:gridCol>
                <a:gridCol w="576575">
                  <a:extLst>
                    <a:ext uri="{9D8B030D-6E8A-4147-A177-3AD203B41FA5}">
                      <a16:colId xmlns:a16="http://schemas.microsoft.com/office/drawing/2014/main" val="1442813389"/>
                    </a:ext>
                  </a:extLst>
                </a:gridCol>
                <a:gridCol w="576575">
                  <a:extLst>
                    <a:ext uri="{9D8B030D-6E8A-4147-A177-3AD203B41FA5}">
                      <a16:colId xmlns:a16="http://schemas.microsoft.com/office/drawing/2014/main" val="3424099995"/>
                    </a:ext>
                  </a:extLst>
                </a:gridCol>
                <a:gridCol w="576575">
                  <a:extLst>
                    <a:ext uri="{9D8B030D-6E8A-4147-A177-3AD203B41FA5}">
                      <a16:colId xmlns:a16="http://schemas.microsoft.com/office/drawing/2014/main" val="3668668673"/>
                    </a:ext>
                  </a:extLst>
                </a:gridCol>
              </a:tblGrid>
              <a:tr h="189189">
                <a:tc rowSpan="2">
                  <a:txBody>
                    <a:bodyPr/>
                    <a:lstStyle/>
                    <a:p>
                      <a:pPr algn="l" fontAlgn="ctr"/>
                      <a:r>
                        <a:rPr lang="en-US" sz="900" b="1" i="0" u="none" strike="noStrike">
                          <a:solidFill>
                            <a:srgbClr val="000000"/>
                          </a:solidFill>
                          <a:effectLst/>
                          <a:latin typeface="Arial" panose="020B0604020202020204" pitchFamily="34" charset="0"/>
                        </a:rPr>
                        <a:t> </a:t>
                      </a:r>
                    </a:p>
                  </a:txBody>
                  <a:tcPr marL="9009" marR="9009" marT="9009" marB="0" anchor="ctr">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1</a:t>
                      </a:r>
                    </a:p>
                  </a:txBody>
                  <a:tcPr marL="9009" marR="9009" marT="9009"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2</a:t>
                      </a:r>
                    </a:p>
                  </a:txBody>
                  <a:tcPr marL="9009" marR="9009" marT="9009"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3</a:t>
                      </a:r>
                    </a:p>
                  </a:txBody>
                  <a:tcPr marL="9009" marR="9009" marT="9009"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Overall</a:t>
                      </a:r>
                    </a:p>
                  </a:txBody>
                  <a:tcPr marL="9009" marR="9009" marT="9009" marB="0" anchor="ctr">
                    <a:lnL>
                      <a:noFill/>
                    </a:lnL>
                    <a:lnR>
                      <a:noFill/>
                    </a:lnR>
                    <a:lnT w="190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396586845"/>
                  </a:ext>
                </a:extLst>
              </a:tr>
              <a:tr h="67990">
                <a:tc vMerge="1">
                  <a:txBody>
                    <a:bodyPr/>
                    <a:lstStyle/>
                    <a:p>
                      <a:endParaRPr lang="en-US"/>
                    </a:p>
                  </a:txBody>
                  <a:tcPr/>
                </a:tc>
                <a:tc>
                  <a:txBody>
                    <a:bodyPr/>
                    <a:lstStyle/>
                    <a:p>
                      <a:pPr algn="ctr" fontAlgn="ctr"/>
                      <a:r>
                        <a:rPr lang="en-US" sz="900" b="1" i="0" u="none" strike="noStrike">
                          <a:solidFill>
                            <a:srgbClr val="000000"/>
                          </a:solidFill>
                          <a:effectLst/>
                          <a:latin typeface="Arial" panose="020B0604020202020204" pitchFamily="34" charset="0"/>
                        </a:rPr>
                        <a:t>(N=862)</a:t>
                      </a:r>
                    </a:p>
                  </a:txBody>
                  <a:tcPr marL="9009" marR="9009" marT="9009"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(N=412)</a:t>
                      </a:r>
                    </a:p>
                  </a:txBody>
                  <a:tcPr marL="9009" marR="9009" marT="9009"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(N=73)</a:t>
                      </a:r>
                    </a:p>
                  </a:txBody>
                  <a:tcPr marL="9009" marR="9009" marT="9009"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1" i="0" u="none" strike="noStrike">
                          <a:solidFill>
                            <a:srgbClr val="000000"/>
                          </a:solidFill>
                          <a:effectLst/>
                          <a:latin typeface="Arial" panose="020B0604020202020204" pitchFamily="34" charset="0"/>
                        </a:rPr>
                        <a:t>(N=1347)</a:t>
                      </a:r>
                    </a:p>
                  </a:txBody>
                  <a:tcPr marL="9009" marR="9009" marT="9009"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9155068"/>
                  </a:ext>
                </a:extLst>
              </a:tr>
              <a:tr h="180180">
                <a:tc>
                  <a:txBody>
                    <a:bodyPr/>
                    <a:lstStyle/>
                    <a:p>
                      <a:pPr algn="l" fontAlgn="ctr"/>
                      <a:r>
                        <a:rPr lang="en-US" sz="900" b="1" i="0" u="none" strike="noStrike">
                          <a:solidFill>
                            <a:srgbClr val="000000"/>
                          </a:solidFill>
                          <a:effectLst/>
                          <a:latin typeface="Arial" panose="020B0604020202020204" pitchFamily="34" charset="0"/>
                        </a:rPr>
                        <a:t>AEs</a:t>
                      </a:r>
                    </a:p>
                  </a:txBody>
                  <a:tcPr marL="9009" marR="9009" marT="9009"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 </a:t>
                      </a:r>
                    </a:p>
                  </a:txBody>
                  <a:tcPr marL="9009" marR="9009" marT="9009"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019107619"/>
                  </a:ext>
                </a:extLst>
              </a:tr>
              <a:tr h="180180">
                <a:tc>
                  <a:txBody>
                    <a:bodyPr/>
                    <a:lstStyle/>
                    <a:p>
                      <a:pPr algn="l" fontAlgn="ctr"/>
                      <a:r>
                        <a:rPr lang="en-US" sz="900" b="0" i="0" u="none" strike="noStrike">
                          <a:solidFill>
                            <a:srgbClr val="FF0000"/>
                          </a:solidFill>
                          <a:effectLst/>
                          <a:latin typeface="Arial" panose="020B0604020202020204" pitchFamily="34" charset="0"/>
                        </a:rPr>
                        <a:t>Arthralgia</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283</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160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26</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469</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138748225"/>
                  </a:ext>
                </a:extLst>
              </a:tr>
              <a:tr h="202365">
                <a:tc>
                  <a:txBody>
                    <a:bodyPr/>
                    <a:lstStyle/>
                    <a:p>
                      <a:pPr algn="l" fontAlgn="ctr"/>
                      <a:r>
                        <a:rPr lang="en-US" sz="900" b="0" i="0" u="none" strike="noStrike" dirty="0">
                          <a:solidFill>
                            <a:srgbClr val="000000"/>
                          </a:solidFill>
                          <a:effectLst/>
                          <a:latin typeface="Arial" panose="020B0604020202020204" pitchFamily="34" charset="0"/>
                        </a:rPr>
                        <a:t>Arthritis</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122</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58</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9</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189</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762708146"/>
                  </a:ext>
                </a:extLst>
              </a:tr>
              <a:tr h="180180">
                <a:tc>
                  <a:txBody>
                    <a:bodyPr/>
                    <a:lstStyle/>
                    <a:p>
                      <a:pPr algn="l" fontAlgn="ctr"/>
                      <a:r>
                        <a:rPr lang="en-US" sz="900" b="0" i="0" u="none" strike="noStrike" dirty="0">
                          <a:solidFill>
                            <a:srgbClr val="FF0000"/>
                          </a:solidFill>
                          <a:effectLst/>
                          <a:latin typeface="Arial" panose="020B0604020202020204" pitchFamily="34" charset="0"/>
                        </a:rPr>
                        <a:t>Bone</a:t>
                      </a:r>
                      <a:r>
                        <a:rPr lang="en-US" sz="900" b="0" i="0" u="none" strike="noStrike" dirty="0">
                          <a:solidFill>
                            <a:srgbClr val="000000"/>
                          </a:solidFill>
                          <a:effectLst/>
                          <a:latin typeface="Arial" panose="020B0604020202020204" pitchFamily="34" charset="0"/>
                        </a:rPr>
                        <a:t> </a:t>
                      </a:r>
                      <a:r>
                        <a:rPr lang="en-US" sz="900" b="0" i="0" u="none" strike="noStrike" dirty="0">
                          <a:solidFill>
                            <a:srgbClr val="FF0000"/>
                          </a:solidFill>
                          <a:effectLst/>
                          <a:latin typeface="Arial" panose="020B0604020202020204" pitchFamily="34" charset="0"/>
                        </a:rPr>
                        <a:t>pain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88</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40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129</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3885983806"/>
                  </a:ext>
                </a:extLst>
              </a:tr>
              <a:tr h="131972">
                <a:tc>
                  <a:txBody>
                    <a:bodyPr/>
                    <a:lstStyle/>
                    <a:p>
                      <a:pPr algn="l" fontAlgn="ctr"/>
                      <a:r>
                        <a:rPr lang="en-US" sz="900" b="0" i="0" u="none" strike="noStrike" dirty="0">
                          <a:solidFill>
                            <a:srgbClr val="000000"/>
                          </a:solidFill>
                          <a:effectLst/>
                          <a:latin typeface="Arial" panose="020B0604020202020204" pitchFamily="34" charset="0"/>
                        </a:rPr>
                        <a:t>Joint range of motion decreased</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64</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23</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89</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752968286"/>
                  </a:ext>
                </a:extLst>
              </a:tr>
              <a:tr h="180180">
                <a:tc>
                  <a:txBody>
                    <a:bodyPr/>
                    <a:lstStyle/>
                    <a:p>
                      <a:pPr algn="l" fontAlgn="ctr"/>
                      <a:r>
                        <a:rPr lang="en-US" sz="900" b="0" i="0" u="none" strike="noStrike">
                          <a:solidFill>
                            <a:srgbClr val="FF0000"/>
                          </a:solidFill>
                          <a:effectLst/>
                          <a:latin typeface="Arial" panose="020B0604020202020204" pitchFamily="34" charset="0"/>
                        </a:rPr>
                        <a:t>Myalgia</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133</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44</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8</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185</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097675217"/>
                  </a:ext>
                </a:extLst>
              </a:tr>
              <a:tr h="180180">
                <a:tc>
                  <a:txBody>
                    <a:bodyPr/>
                    <a:lstStyle/>
                    <a:p>
                      <a:pPr algn="l" fontAlgn="ctr"/>
                      <a:r>
                        <a:rPr lang="en-US" sz="900" b="0" i="0" u="none" strike="noStrike" dirty="0">
                          <a:solidFill>
                            <a:srgbClr val="FF0000"/>
                          </a:solidFill>
                          <a:effectLst/>
                          <a:latin typeface="Arial" panose="020B0604020202020204" pitchFamily="34" charset="0"/>
                        </a:rPr>
                        <a:t>Neck pain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54</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12</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67</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3207693265"/>
                  </a:ext>
                </a:extLst>
              </a:tr>
              <a:tr h="180180">
                <a:tc>
                  <a:txBody>
                    <a:bodyPr/>
                    <a:lstStyle/>
                    <a:p>
                      <a:pPr algn="l" fontAlgn="ctr"/>
                      <a:r>
                        <a:rPr lang="en-US" sz="900" b="0" i="0" u="none" strike="noStrike" dirty="0">
                          <a:solidFill>
                            <a:srgbClr val="FF0000"/>
                          </a:solidFill>
                          <a:effectLst/>
                          <a:latin typeface="Arial" panose="020B0604020202020204" pitchFamily="34" charset="0"/>
                        </a:rPr>
                        <a:t>Pain in extremity</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118</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73</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202</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864850139"/>
                  </a:ext>
                </a:extLst>
              </a:tr>
              <a:tr h="180180">
                <a:tc>
                  <a:txBody>
                    <a:bodyPr/>
                    <a:lstStyle/>
                    <a:p>
                      <a:pPr algn="l" fontAlgn="ctr"/>
                      <a:r>
                        <a:rPr lang="en-US" sz="900" b="0" i="0" u="none" strike="noStrike" dirty="0">
                          <a:solidFill>
                            <a:srgbClr val="FF0000"/>
                          </a:solidFill>
                          <a:effectLst/>
                          <a:latin typeface="Arial" panose="020B0604020202020204" pitchFamily="34" charset="0"/>
                        </a:rPr>
                        <a:t>Hot flashes</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3</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227031545"/>
                  </a:ext>
                </a:extLst>
              </a:tr>
              <a:tr h="180180">
                <a:tc>
                  <a:txBody>
                    <a:bodyPr/>
                    <a:lstStyle/>
                    <a:p>
                      <a:pPr algn="l" fontAlgn="ctr"/>
                      <a:r>
                        <a:rPr lang="en-US" sz="900" b="0" i="0" u="none" strike="noStrike" dirty="0">
                          <a:solidFill>
                            <a:srgbClr val="FF0000"/>
                          </a:solidFill>
                          <a:effectLst/>
                          <a:latin typeface="Arial" panose="020B0604020202020204" pitchFamily="34" charset="0"/>
                        </a:rPr>
                        <a:t>Memory impairment</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384089067"/>
                  </a:ext>
                </a:extLst>
              </a:tr>
              <a:tr h="180180">
                <a:tc>
                  <a:txBody>
                    <a:bodyPr/>
                    <a:lstStyle/>
                    <a:p>
                      <a:pPr algn="l" fontAlgn="ctr"/>
                      <a:r>
                        <a:rPr lang="en-US" sz="900" b="0" i="0" u="none" strike="noStrike" dirty="0">
                          <a:solidFill>
                            <a:srgbClr val="FF0000"/>
                          </a:solidFill>
                          <a:effectLst/>
                          <a:latin typeface="Arial" panose="020B0604020202020204" pitchFamily="34" charset="0"/>
                        </a:rPr>
                        <a:t>Back pain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3468512384"/>
                  </a:ext>
                </a:extLst>
              </a:tr>
              <a:tr h="180180">
                <a:tc>
                  <a:txBody>
                    <a:bodyPr/>
                    <a:lstStyle/>
                    <a:p>
                      <a:pPr algn="l" fontAlgn="ctr"/>
                      <a:r>
                        <a:rPr lang="en-US" sz="900" b="0" i="0" u="none" strike="noStrike" dirty="0">
                          <a:solidFill>
                            <a:srgbClr val="FF0000"/>
                          </a:solidFill>
                          <a:effectLst/>
                          <a:latin typeface="Arial" panose="020B0604020202020204" pitchFamily="34" charset="0"/>
                        </a:rPr>
                        <a:t>Depression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373301986"/>
                  </a:ext>
                </a:extLst>
              </a:tr>
              <a:tr h="180180">
                <a:tc>
                  <a:txBody>
                    <a:bodyPr/>
                    <a:lstStyle/>
                    <a:p>
                      <a:pPr algn="l" fontAlgn="ctr"/>
                      <a:r>
                        <a:rPr lang="en-US" sz="900" b="0" i="0" u="none" strike="noStrike" dirty="0">
                          <a:solidFill>
                            <a:srgbClr val="FF0000"/>
                          </a:solidFill>
                          <a:effectLst/>
                          <a:latin typeface="Arial" panose="020B0604020202020204" pitchFamily="34" charset="0"/>
                        </a:rPr>
                        <a:t>Dry mouth</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61103445"/>
                  </a:ext>
                </a:extLst>
              </a:tr>
              <a:tr h="180180">
                <a:tc>
                  <a:txBody>
                    <a:bodyPr/>
                    <a:lstStyle/>
                    <a:p>
                      <a:pPr algn="l" fontAlgn="ctr"/>
                      <a:r>
                        <a:rPr lang="en-US" sz="900" b="0" i="0" u="none" strike="noStrike">
                          <a:solidFill>
                            <a:srgbClr val="FF0000"/>
                          </a:solidFill>
                          <a:effectLst/>
                          <a:latin typeface="Arial" panose="020B0604020202020204" pitchFamily="34" charset="0"/>
                        </a:rPr>
                        <a:t>Dyspnea</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577447020"/>
                  </a:ext>
                </a:extLst>
              </a:tr>
              <a:tr h="180180">
                <a:tc>
                  <a:txBody>
                    <a:bodyPr/>
                    <a:lstStyle/>
                    <a:p>
                      <a:pPr algn="l" fontAlgn="ctr"/>
                      <a:r>
                        <a:rPr lang="en-US" sz="900" b="0" i="0" u="none" strike="noStrike">
                          <a:solidFill>
                            <a:srgbClr val="FF0000"/>
                          </a:solidFill>
                          <a:effectLst/>
                          <a:latin typeface="Arial" panose="020B0604020202020204" pitchFamily="34" charset="0"/>
                        </a:rPr>
                        <a:t>Fatigue</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2</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003800001"/>
                  </a:ext>
                </a:extLst>
              </a:tr>
              <a:tr h="180180">
                <a:tc>
                  <a:txBody>
                    <a:bodyPr/>
                    <a:lstStyle/>
                    <a:p>
                      <a:pPr algn="l" fontAlgn="ctr"/>
                      <a:r>
                        <a:rPr lang="en-US" sz="900" b="0" i="0" u="none" strike="noStrike">
                          <a:solidFill>
                            <a:srgbClr val="000000"/>
                          </a:solidFill>
                          <a:effectLst/>
                          <a:latin typeface="Arial" panose="020B0604020202020204" pitchFamily="34" charset="0"/>
                        </a:rPr>
                        <a:t>Heart failure</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1242271370"/>
                  </a:ext>
                </a:extLst>
              </a:tr>
              <a:tr h="180180">
                <a:tc>
                  <a:txBody>
                    <a:bodyPr/>
                    <a:lstStyle/>
                    <a:p>
                      <a:pPr algn="l" fontAlgn="ctr"/>
                      <a:r>
                        <a:rPr lang="en-US" sz="900" b="0" i="0" u="none" strike="noStrike">
                          <a:solidFill>
                            <a:srgbClr val="000000"/>
                          </a:solidFill>
                          <a:effectLst/>
                          <a:latin typeface="Arial" panose="020B0604020202020204" pitchFamily="34" charset="0"/>
                        </a:rPr>
                        <a:t>Hypertension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715490055"/>
                  </a:ext>
                </a:extLst>
              </a:tr>
              <a:tr h="180180">
                <a:tc>
                  <a:txBody>
                    <a:bodyPr/>
                    <a:lstStyle/>
                    <a:p>
                      <a:pPr algn="l" fontAlgn="ctr"/>
                      <a:r>
                        <a:rPr lang="en-US" sz="900" b="0" i="0" u="none" strike="noStrike" dirty="0">
                          <a:solidFill>
                            <a:srgbClr val="FF0000"/>
                          </a:solidFill>
                          <a:effectLst/>
                          <a:latin typeface="Arial" panose="020B0604020202020204" pitchFamily="34" charset="0"/>
                        </a:rPr>
                        <a:t>joint/trunk/neck stiffness</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841443517"/>
                  </a:ext>
                </a:extLst>
              </a:tr>
              <a:tr h="180180">
                <a:tc>
                  <a:txBody>
                    <a:bodyPr/>
                    <a:lstStyle/>
                    <a:p>
                      <a:pPr algn="l" fontAlgn="ctr"/>
                      <a:r>
                        <a:rPr lang="en-US" sz="900" b="0" i="0" u="none" strike="noStrike">
                          <a:solidFill>
                            <a:srgbClr val="FF0000"/>
                          </a:solidFill>
                          <a:effectLst/>
                          <a:latin typeface="Arial" panose="020B0604020202020204" pitchFamily="34" charset="0"/>
                        </a:rPr>
                        <a:t>Pain</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203070128"/>
                  </a:ext>
                </a:extLst>
              </a:tr>
              <a:tr h="180180">
                <a:tc>
                  <a:txBody>
                    <a:bodyPr/>
                    <a:lstStyle/>
                    <a:p>
                      <a:pPr algn="l" fontAlgn="ctr"/>
                      <a:r>
                        <a:rPr lang="en-US" sz="900" b="0" i="0" u="none" strike="noStrike">
                          <a:solidFill>
                            <a:srgbClr val="000000"/>
                          </a:solidFill>
                          <a:effectLst/>
                          <a:latin typeface="Arial" panose="020B0604020202020204" pitchFamily="34" charset="0"/>
                        </a:rPr>
                        <a:t>Thromboembolic event</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399678321"/>
                  </a:ext>
                </a:extLst>
              </a:tr>
              <a:tr h="180180">
                <a:tc>
                  <a:txBody>
                    <a:bodyPr/>
                    <a:lstStyle/>
                    <a:p>
                      <a:pPr algn="l" fontAlgn="ctr"/>
                      <a:r>
                        <a:rPr lang="en-US" sz="900" b="0" i="0" u="none" strike="noStrike">
                          <a:solidFill>
                            <a:srgbClr val="FF0000"/>
                          </a:solidFill>
                          <a:effectLst/>
                          <a:latin typeface="Arial" panose="020B0604020202020204" pitchFamily="34" charset="0"/>
                        </a:rPr>
                        <a:t>Vaginal dryness</a:t>
                      </a:r>
                    </a:p>
                  </a:txBody>
                  <a:tcPr marL="162162"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a:noFill/>
                    </a:lnB>
                    <a:solidFill>
                      <a:srgbClr val="FFFFFF"/>
                    </a:solidFill>
                  </a:tcPr>
                </a:tc>
                <a:extLst>
                  <a:ext uri="{0D108BD9-81ED-4DB2-BD59-A6C34878D82A}">
                    <a16:rowId xmlns:a16="http://schemas.microsoft.com/office/drawing/2014/main" val="2504616941"/>
                  </a:ext>
                </a:extLst>
              </a:tr>
              <a:tr h="189189">
                <a:tc>
                  <a:txBody>
                    <a:bodyPr/>
                    <a:lstStyle/>
                    <a:p>
                      <a:pPr algn="l" fontAlgn="ctr"/>
                      <a:r>
                        <a:rPr lang="en-US" sz="900" b="0" i="0" u="none" strike="noStrike">
                          <a:solidFill>
                            <a:srgbClr val="000000"/>
                          </a:solidFill>
                          <a:effectLst/>
                          <a:latin typeface="Arial" panose="020B0604020202020204" pitchFamily="34" charset="0"/>
                        </a:rPr>
                        <a:t>Weight gain</a:t>
                      </a:r>
                    </a:p>
                  </a:txBody>
                  <a:tcPr marL="162162" marR="9009" marT="9009"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0</a:t>
                      </a:r>
                    </a:p>
                  </a:txBody>
                  <a:tcPr marL="9009" marR="9009" marT="9009"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a:solidFill>
                            <a:srgbClr val="000000"/>
                          </a:solidFill>
                          <a:effectLst/>
                          <a:latin typeface="Arial" panose="020B0604020202020204" pitchFamily="34" charset="0"/>
                        </a:rPr>
                        <a:t>1</a:t>
                      </a:r>
                    </a:p>
                  </a:txBody>
                  <a:tcPr marL="9009" marR="9009" marT="9009"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900" b="0" i="0" u="none" strike="noStrike" dirty="0">
                          <a:solidFill>
                            <a:srgbClr val="000000"/>
                          </a:solidFill>
                          <a:effectLst/>
                          <a:latin typeface="Arial" panose="020B0604020202020204" pitchFamily="34" charset="0"/>
                        </a:rPr>
                        <a:t>1</a:t>
                      </a:r>
                    </a:p>
                  </a:txBody>
                  <a:tcPr marL="9009" marR="9009" marT="9009" marB="0" anchor="ctr">
                    <a:lnL>
                      <a:noFill/>
                    </a:lnL>
                    <a:lnR>
                      <a:noFill/>
                    </a:lnR>
                    <a:lnT>
                      <a:noFill/>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50388733"/>
                  </a:ext>
                </a:extLst>
              </a:tr>
            </a:tbl>
          </a:graphicData>
        </a:graphic>
      </p:graphicFrame>
      <p:sp>
        <p:nvSpPr>
          <p:cNvPr id="7" name="TextBox 6">
            <a:extLst>
              <a:ext uri="{FF2B5EF4-FFF2-40B4-BE49-F238E27FC236}">
                <a16:creationId xmlns:a16="http://schemas.microsoft.com/office/drawing/2014/main" id="{4187F5C5-F81A-90B1-1DBB-E849EF33BD30}"/>
              </a:ext>
            </a:extLst>
          </p:cNvPr>
          <p:cNvSpPr txBox="1"/>
          <p:nvPr/>
        </p:nvSpPr>
        <p:spPr>
          <a:xfrm>
            <a:off x="6579996" y="5422529"/>
            <a:ext cx="4728528" cy="646331"/>
          </a:xfrm>
          <a:prstGeom prst="rect">
            <a:avLst/>
          </a:prstGeom>
          <a:noFill/>
        </p:spPr>
        <p:txBody>
          <a:bodyPr wrap="square" rtlCol="0">
            <a:spAutoFit/>
          </a:bodyPr>
          <a:lstStyle/>
          <a:p>
            <a:r>
              <a:rPr lang="en-US" dirty="0">
                <a:solidFill>
                  <a:srgbClr val="FF0000"/>
                </a:solidFill>
              </a:rPr>
              <a:t>Red</a:t>
            </a:r>
            <a:r>
              <a:rPr lang="en-US" dirty="0"/>
              <a:t> indicates symptomatic AE based on </a:t>
            </a:r>
            <a:r>
              <a:rPr lang="en-US" dirty="0" err="1"/>
              <a:t>Basche</a:t>
            </a:r>
            <a:r>
              <a:rPr lang="en-US" dirty="0"/>
              <a:t> et al. 2014</a:t>
            </a:r>
          </a:p>
        </p:txBody>
      </p:sp>
    </p:spTree>
    <p:extLst>
      <p:ext uri="{BB962C8B-B14F-4D97-AF65-F5344CB8AC3E}">
        <p14:creationId xmlns:p14="http://schemas.microsoft.com/office/powerpoint/2010/main" val="1635558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8031B-534F-5A27-7D9D-2851334A7C23}"/>
              </a:ext>
            </a:extLst>
          </p:cNvPr>
          <p:cNvSpPr>
            <a:spLocks noGrp="1"/>
          </p:cNvSpPr>
          <p:nvPr>
            <p:ph type="title"/>
          </p:nvPr>
        </p:nvSpPr>
        <p:spPr/>
        <p:txBody>
          <a:bodyPr/>
          <a:lstStyle/>
          <a:p>
            <a:r>
              <a:rPr lang="en-US" dirty="0"/>
              <a:t>E1Z11 AE Analysis </a:t>
            </a:r>
          </a:p>
        </p:txBody>
      </p:sp>
      <p:sp>
        <p:nvSpPr>
          <p:cNvPr id="3" name="Content Placeholder 2">
            <a:extLst>
              <a:ext uri="{FF2B5EF4-FFF2-40B4-BE49-F238E27FC236}">
                <a16:creationId xmlns:a16="http://schemas.microsoft.com/office/drawing/2014/main" id="{A95E9C8D-DFC9-4143-BB0A-3FBBD81727E1}"/>
              </a:ext>
            </a:extLst>
          </p:cNvPr>
          <p:cNvSpPr>
            <a:spLocks noGrp="1"/>
          </p:cNvSpPr>
          <p:nvPr>
            <p:ph idx="1"/>
          </p:nvPr>
        </p:nvSpPr>
        <p:spPr/>
        <p:txBody>
          <a:bodyPr/>
          <a:lstStyle/>
          <a:p>
            <a:r>
              <a:rPr lang="en-US" dirty="0"/>
              <a:t>Replicate the same models as in E1912</a:t>
            </a:r>
          </a:p>
          <a:p>
            <a:pPr lvl="1"/>
            <a:r>
              <a:rPr lang="en-US" dirty="0"/>
              <a:t>Model GP5 in an ordinal regression model</a:t>
            </a:r>
          </a:p>
          <a:p>
            <a:pPr lvl="1"/>
            <a:r>
              <a:rPr lang="en-US" dirty="0"/>
              <a:t>Model Imminent Discontinuation in a logistic model </a:t>
            </a:r>
          </a:p>
          <a:p>
            <a:pPr lvl="1"/>
            <a:r>
              <a:rPr lang="en-US" dirty="0"/>
              <a:t>Due to low counts of asymptomatic AE data and inability to get good convergence around estimates when broken down by symptomatic or not, we fit all AEs by grade. </a:t>
            </a:r>
          </a:p>
        </p:txBody>
      </p:sp>
      <p:sp>
        <p:nvSpPr>
          <p:cNvPr id="4" name="Slide Number Placeholder 3">
            <a:extLst>
              <a:ext uri="{FF2B5EF4-FFF2-40B4-BE49-F238E27FC236}">
                <a16:creationId xmlns:a16="http://schemas.microsoft.com/office/drawing/2014/main" id="{E1D4AF38-5A3F-BF19-0CCB-1CEEDEDCEA75}"/>
              </a:ext>
            </a:extLst>
          </p:cNvPr>
          <p:cNvSpPr>
            <a:spLocks noGrp="1"/>
          </p:cNvSpPr>
          <p:nvPr>
            <p:ph type="sldNum" sz="quarter" idx="10"/>
          </p:nvPr>
        </p:nvSpPr>
        <p:spPr/>
        <p:txBody>
          <a:bodyPr/>
          <a:lstStyle/>
          <a:p>
            <a:fld id="{0E109EA1-A30D-9743-9DCC-41793B4C74E6}" type="slidenum">
              <a:rPr lang="en-US" smtClean="0"/>
              <a:pPr/>
              <a:t>27</a:t>
            </a:fld>
            <a:endParaRPr lang="en-US" dirty="0"/>
          </a:p>
        </p:txBody>
      </p:sp>
    </p:spTree>
    <p:extLst>
      <p:ext uri="{BB962C8B-B14F-4D97-AF65-F5344CB8AC3E}">
        <p14:creationId xmlns:p14="http://schemas.microsoft.com/office/powerpoint/2010/main" val="4270145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60C3-F41D-B3B3-2354-D2A558E7A97A}"/>
              </a:ext>
            </a:extLst>
          </p:cNvPr>
          <p:cNvSpPr>
            <a:spLocks noGrp="1"/>
          </p:cNvSpPr>
          <p:nvPr>
            <p:ph type="title"/>
          </p:nvPr>
        </p:nvSpPr>
        <p:spPr/>
        <p:txBody>
          <a:bodyPr/>
          <a:lstStyle/>
          <a:p>
            <a:r>
              <a:rPr lang="en-US" dirty="0"/>
              <a:t>Odds of Increased Side-Effect Bother</a:t>
            </a:r>
          </a:p>
        </p:txBody>
      </p:sp>
      <p:sp>
        <p:nvSpPr>
          <p:cNvPr id="4" name="Slide Number Placeholder 3">
            <a:extLst>
              <a:ext uri="{FF2B5EF4-FFF2-40B4-BE49-F238E27FC236}">
                <a16:creationId xmlns:a16="http://schemas.microsoft.com/office/drawing/2014/main" id="{FFE4F942-F00B-75A4-5245-A1D40ECAEC82}"/>
              </a:ext>
            </a:extLst>
          </p:cNvPr>
          <p:cNvSpPr>
            <a:spLocks noGrp="1"/>
          </p:cNvSpPr>
          <p:nvPr>
            <p:ph type="sldNum" sz="quarter" idx="10"/>
          </p:nvPr>
        </p:nvSpPr>
        <p:spPr/>
        <p:txBody>
          <a:bodyPr/>
          <a:lstStyle/>
          <a:p>
            <a:fld id="{0E109EA1-A30D-9743-9DCC-41793B4C74E6}" type="slidenum">
              <a:rPr lang="en-US" smtClean="0"/>
              <a:pPr/>
              <a:t>28</a:t>
            </a:fld>
            <a:endParaRPr lang="en-US" dirty="0"/>
          </a:p>
        </p:txBody>
      </p:sp>
      <p:graphicFrame>
        <p:nvGraphicFramePr>
          <p:cNvPr id="7" name="Table 6">
            <a:extLst>
              <a:ext uri="{FF2B5EF4-FFF2-40B4-BE49-F238E27FC236}">
                <a16:creationId xmlns:a16="http://schemas.microsoft.com/office/drawing/2014/main" id="{252BE7FA-FB91-A4C2-6DD1-7FD4CF1C67B1}"/>
              </a:ext>
            </a:extLst>
          </p:cNvPr>
          <p:cNvGraphicFramePr>
            <a:graphicFrameLocks noGrp="1"/>
          </p:cNvGraphicFramePr>
          <p:nvPr>
            <p:extLst>
              <p:ext uri="{D42A27DB-BD31-4B8C-83A1-F6EECF244321}">
                <p14:modId xmlns:p14="http://schemas.microsoft.com/office/powerpoint/2010/main" val="1762990103"/>
              </p:ext>
            </p:extLst>
          </p:nvPr>
        </p:nvGraphicFramePr>
        <p:xfrm>
          <a:off x="1386718" y="1290081"/>
          <a:ext cx="9094573" cy="4670850"/>
        </p:xfrm>
        <a:graphic>
          <a:graphicData uri="http://schemas.openxmlformats.org/drawingml/2006/table">
            <a:tbl>
              <a:tblPr>
                <a:tableStyleId>{5C22544A-7EE6-4342-B048-85BDC9FD1C3A}</a:tableStyleId>
              </a:tblPr>
              <a:tblGrid>
                <a:gridCol w="3860155">
                  <a:extLst>
                    <a:ext uri="{9D8B030D-6E8A-4147-A177-3AD203B41FA5}">
                      <a16:colId xmlns:a16="http://schemas.microsoft.com/office/drawing/2014/main" val="679222248"/>
                    </a:ext>
                  </a:extLst>
                </a:gridCol>
                <a:gridCol w="1881215">
                  <a:extLst>
                    <a:ext uri="{9D8B030D-6E8A-4147-A177-3AD203B41FA5}">
                      <a16:colId xmlns:a16="http://schemas.microsoft.com/office/drawing/2014/main" val="4289537268"/>
                    </a:ext>
                  </a:extLst>
                </a:gridCol>
                <a:gridCol w="3353203">
                  <a:extLst>
                    <a:ext uri="{9D8B030D-6E8A-4147-A177-3AD203B41FA5}">
                      <a16:colId xmlns:a16="http://schemas.microsoft.com/office/drawing/2014/main" val="3920929347"/>
                    </a:ext>
                  </a:extLst>
                </a:gridCol>
              </a:tblGrid>
              <a:tr h="824236">
                <a:tc gridSpan="3">
                  <a:txBody>
                    <a:bodyPr/>
                    <a:lstStyle/>
                    <a:p>
                      <a:pPr algn="l" fontAlgn="ctr"/>
                      <a:r>
                        <a:rPr lang="en-US" sz="2000" b="1" u="none" strike="noStrike" dirty="0">
                          <a:effectLst/>
                        </a:rPr>
                        <a:t>Odds of increased self-reported side-effect bother (by GP5) from Ordinal Regression model</a:t>
                      </a:r>
                      <a:endParaRPr lang="en-US" sz="2000" b="1" i="0" u="none" strike="noStrike" dirty="0">
                        <a:solidFill>
                          <a:srgbClr val="000000"/>
                        </a:solidFill>
                        <a:effectLst/>
                        <a:latin typeface="Times New Roman" panose="02020603050405020304" pitchFamily="18"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15833916"/>
                  </a:ext>
                </a:extLst>
              </a:tr>
              <a:tr h="604261">
                <a:tc>
                  <a:txBody>
                    <a:bodyPr/>
                    <a:lstStyle/>
                    <a:p>
                      <a:pPr algn="ctr" fontAlgn="ctr"/>
                      <a:r>
                        <a:rPr lang="en-US" sz="2000" b="1" u="none" strike="noStrike" dirty="0">
                          <a:effectLst/>
                        </a:rPr>
                        <a:t>Predictors</a:t>
                      </a:r>
                      <a:endParaRPr lang="en-US" sz="2000" b="1" i="1"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n-US" sz="2000" b="1" u="none" strike="noStrike" dirty="0">
                          <a:effectLst/>
                        </a:rPr>
                        <a:t>Odds Ratios</a:t>
                      </a:r>
                      <a:endParaRPr lang="en-US" sz="2000" b="1" i="1"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n-US" sz="2000" b="1" u="none" strike="noStrike" dirty="0">
                          <a:effectLst/>
                        </a:rPr>
                        <a:t>CI (95%)</a:t>
                      </a:r>
                      <a:endParaRPr lang="en-US" sz="2000" b="1" i="1"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1328844227"/>
                  </a:ext>
                </a:extLst>
              </a:tr>
              <a:tr h="575483">
                <a:tc>
                  <a:txBody>
                    <a:bodyPr/>
                    <a:lstStyle/>
                    <a:p>
                      <a:pPr algn="ctr" fontAlgn="t"/>
                      <a:r>
                        <a:rPr lang="en-US" sz="2400" u="none" strike="noStrike" dirty="0">
                          <a:solidFill>
                            <a:srgbClr val="FF0000"/>
                          </a:solidFill>
                          <a:effectLst/>
                        </a:rPr>
                        <a:t>Baseline GP5</a:t>
                      </a:r>
                      <a:endParaRPr lang="en-US" sz="24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2.23</a:t>
                      </a:r>
                      <a:endParaRPr lang="en-US" sz="20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1.83 – 2.74</a:t>
                      </a:r>
                      <a:endParaRPr lang="en-US" sz="2000" b="0" i="0" u="none" strike="noStrike" dirty="0">
                        <a:solidFill>
                          <a:srgbClr val="FF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1690133935"/>
                  </a:ext>
                </a:extLst>
              </a:tr>
              <a:tr h="591792">
                <a:tc>
                  <a:txBody>
                    <a:bodyPr/>
                    <a:lstStyle/>
                    <a:p>
                      <a:pPr algn="ctr" fontAlgn="t"/>
                      <a:r>
                        <a:rPr lang="en-US" sz="2400" u="none" strike="noStrike" dirty="0">
                          <a:effectLst/>
                        </a:rPr>
                        <a:t>Visit</a:t>
                      </a:r>
                      <a:endParaRPr lang="en-US" sz="24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effectLst/>
                        </a:rPr>
                        <a:t>0.99</a:t>
                      </a:r>
                      <a:endParaRPr lang="en-US" sz="2000" b="0" i="0" u="none" strike="noStrike" dirty="0">
                        <a:solidFill>
                          <a:srgbClr val="000000"/>
                        </a:solidFill>
                        <a:effectLst/>
                        <a:latin typeface="Times New Roman" panose="02020603050405020304" pitchFamily="18" charset="0"/>
                      </a:endParaRPr>
                    </a:p>
                  </a:txBody>
                  <a:tcPr marL="9525" marR="9525" marT="9525" marB="0"/>
                </a:tc>
                <a:tc>
                  <a:txBody>
                    <a:bodyPr/>
                    <a:lstStyle/>
                    <a:p>
                      <a:pPr algn="ctr" fontAlgn="t"/>
                      <a:r>
                        <a:rPr lang="en-US" sz="2000" u="none" strike="noStrike">
                          <a:effectLst/>
                        </a:rPr>
                        <a:t>0.96 – 1.02</a:t>
                      </a:r>
                      <a:endParaRPr lang="en-US" sz="2000" b="0" i="0" u="none" strike="noStrike">
                        <a:solidFill>
                          <a:srgbClr val="00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1838944062"/>
                  </a:ext>
                </a:extLst>
              </a:tr>
              <a:tr h="575483">
                <a:tc>
                  <a:txBody>
                    <a:bodyPr/>
                    <a:lstStyle/>
                    <a:p>
                      <a:pPr algn="ctr" fontAlgn="t"/>
                      <a:r>
                        <a:rPr lang="en-US" sz="2400" u="none" strike="noStrike" dirty="0">
                          <a:solidFill>
                            <a:srgbClr val="FF0000"/>
                          </a:solidFill>
                          <a:effectLst/>
                        </a:rPr>
                        <a:t>Count of G1 AEs</a:t>
                      </a:r>
                      <a:endParaRPr lang="en-US" sz="24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1.44</a:t>
                      </a:r>
                      <a:endParaRPr lang="en-US" sz="20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1.30 – 1.59</a:t>
                      </a:r>
                      <a:endParaRPr lang="en-US" sz="2000" b="0" i="0" u="none" strike="noStrike" dirty="0">
                        <a:solidFill>
                          <a:srgbClr val="FF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2317396316"/>
                  </a:ext>
                </a:extLst>
              </a:tr>
              <a:tr h="575483">
                <a:tc>
                  <a:txBody>
                    <a:bodyPr/>
                    <a:lstStyle/>
                    <a:p>
                      <a:pPr algn="ctr" fontAlgn="t"/>
                      <a:r>
                        <a:rPr lang="en-US" sz="2400" u="none" strike="noStrike" dirty="0">
                          <a:solidFill>
                            <a:srgbClr val="FF0000"/>
                          </a:solidFill>
                          <a:effectLst/>
                        </a:rPr>
                        <a:t>Count of G2 AEs</a:t>
                      </a:r>
                      <a:endParaRPr lang="en-US" sz="24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2.14</a:t>
                      </a:r>
                      <a:endParaRPr lang="en-US" sz="20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1.83 – 2.52</a:t>
                      </a:r>
                      <a:endParaRPr lang="en-US" sz="2000" b="0" i="0" u="none" strike="noStrike" dirty="0">
                        <a:solidFill>
                          <a:srgbClr val="FF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690612206"/>
                  </a:ext>
                </a:extLst>
              </a:tr>
              <a:tr h="924112">
                <a:tc>
                  <a:txBody>
                    <a:bodyPr/>
                    <a:lstStyle/>
                    <a:p>
                      <a:pPr algn="ctr" fontAlgn="t"/>
                      <a:r>
                        <a:rPr lang="en-US" sz="2400" u="none" strike="noStrike" dirty="0">
                          <a:solidFill>
                            <a:srgbClr val="FF0000"/>
                          </a:solidFill>
                          <a:effectLst/>
                        </a:rPr>
                        <a:t>Presence of at least one G3 AE</a:t>
                      </a:r>
                      <a:endParaRPr lang="en-US" sz="24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3.91</a:t>
                      </a:r>
                      <a:endParaRPr lang="en-US" sz="20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u="none" strike="noStrike" dirty="0">
                          <a:solidFill>
                            <a:srgbClr val="FF0000"/>
                          </a:solidFill>
                          <a:effectLst/>
                        </a:rPr>
                        <a:t>1.68 – 9.06</a:t>
                      </a:r>
                      <a:endParaRPr lang="en-US" sz="2000" b="0" i="0" u="none" strike="noStrike" dirty="0">
                        <a:solidFill>
                          <a:srgbClr val="FF0000"/>
                        </a:solidFill>
                        <a:effectLst/>
                        <a:latin typeface="Times New Roman" panose="02020603050405020304" pitchFamily="18" charset="0"/>
                      </a:endParaRPr>
                    </a:p>
                  </a:txBody>
                  <a:tcPr marL="9525" marR="9525" marT="9525" marB="0"/>
                </a:tc>
                <a:extLst>
                  <a:ext uri="{0D108BD9-81ED-4DB2-BD59-A6C34878D82A}">
                    <a16:rowId xmlns:a16="http://schemas.microsoft.com/office/drawing/2014/main" val="832789834"/>
                  </a:ext>
                </a:extLst>
              </a:tr>
            </a:tbl>
          </a:graphicData>
        </a:graphic>
      </p:graphicFrame>
    </p:spTree>
    <p:extLst>
      <p:ext uri="{BB962C8B-B14F-4D97-AF65-F5344CB8AC3E}">
        <p14:creationId xmlns:p14="http://schemas.microsoft.com/office/powerpoint/2010/main" val="21617011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5945E-96DC-A3DA-1C8B-EF8461CD50CB}"/>
              </a:ext>
            </a:extLst>
          </p:cNvPr>
          <p:cNvSpPr>
            <a:spLocks noGrp="1"/>
          </p:cNvSpPr>
          <p:nvPr>
            <p:ph type="title"/>
          </p:nvPr>
        </p:nvSpPr>
        <p:spPr/>
        <p:txBody>
          <a:bodyPr>
            <a:normAutofit fontScale="90000"/>
          </a:bodyPr>
          <a:lstStyle/>
          <a:p>
            <a:r>
              <a:rPr lang="en-US" dirty="0"/>
              <a:t>Odds of Discontinuation due to AE/Side-Effects/AIMSS</a:t>
            </a:r>
          </a:p>
        </p:txBody>
      </p:sp>
      <p:sp>
        <p:nvSpPr>
          <p:cNvPr id="4" name="Slide Number Placeholder 3">
            <a:extLst>
              <a:ext uri="{FF2B5EF4-FFF2-40B4-BE49-F238E27FC236}">
                <a16:creationId xmlns:a16="http://schemas.microsoft.com/office/drawing/2014/main" id="{8CD547E6-7D40-8EDE-231C-2078B8D8875F}"/>
              </a:ext>
            </a:extLst>
          </p:cNvPr>
          <p:cNvSpPr>
            <a:spLocks noGrp="1"/>
          </p:cNvSpPr>
          <p:nvPr>
            <p:ph type="sldNum" sz="quarter" idx="10"/>
          </p:nvPr>
        </p:nvSpPr>
        <p:spPr/>
        <p:txBody>
          <a:bodyPr/>
          <a:lstStyle/>
          <a:p>
            <a:fld id="{0E109EA1-A30D-9743-9DCC-41793B4C74E6}" type="slidenum">
              <a:rPr lang="en-US" smtClean="0"/>
              <a:pPr/>
              <a:t>29</a:t>
            </a:fld>
            <a:endParaRPr lang="en-US" dirty="0"/>
          </a:p>
        </p:txBody>
      </p:sp>
      <p:graphicFrame>
        <p:nvGraphicFramePr>
          <p:cNvPr id="5" name="Table 4">
            <a:extLst>
              <a:ext uri="{FF2B5EF4-FFF2-40B4-BE49-F238E27FC236}">
                <a16:creationId xmlns:a16="http://schemas.microsoft.com/office/drawing/2014/main" id="{7ACCE10F-FDEB-4DB0-E7BC-BFD561524225}"/>
              </a:ext>
            </a:extLst>
          </p:cNvPr>
          <p:cNvGraphicFramePr>
            <a:graphicFrameLocks noGrp="1"/>
          </p:cNvGraphicFramePr>
          <p:nvPr>
            <p:extLst>
              <p:ext uri="{D42A27DB-BD31-4B8C-83A1-F6EECF244321}">
                <p14:modId xmlns:p14="http://schemas.microsoft.com/office/powerpoint/2010/main" val="1115539402"/>
              </p:ext>
            </p:extLst>
          </p:nvPr>
        </p:nvGraphicFramePr>
        <p:xfrm>
          <a:off x="1729946" y="1914861"/>
          <a:ext cx="8439663" cy="3105754"/>
        </p:xfrm>
        <a:graphic>
          <a:graphicData uri="http://schemas.openxmlformats.org/drawingml/2006/table">
            <a:tbl>
              <a:tblPr>
                <a:tableStyleId>{5C22544A-7EE6-4342-B048-85BDC9FD1C3A}</a:tableStyleId>
              </a:tblPr>
              <a:tblGrid>
                <a:gridCol w="3215110">
                  <a:extLst>
                    <a:ext uri="{9D8B030D-6E8A-4147-A177-3AD203B41FA5}">
                      <a16:colId xmlns:a16="http://schemas.microsoft.com/office/drawing/2014/main" val="1821907221"/>
                    </a:ext>
                  </a:extLst>
                </a:gridCol>
                <a:gridCol w="2679258">
                  <a:extLst>
                    <a:ext uri="{9D8B030D-6E8A-4147-A177-3AD203B41FA5}">
                      <a16:colId xmlns:a16="http://schemas.microsoft.com/office/drawing/2014/main" val="2377015050"/>
                    </a:ext>
                  </a:extLst>
                </a:gridCol>
                <a:gridCol w="2545295">
                  <a:extLst>
                    <a:ext uri="{9D8B030D-6E8A-4147-A177-3AD203B41FA5}">
                      <a16:colId xmlns:a16="http://schemas.microsoft.com/office/drawing/2014/main" val="1794940014"/>
                    </a:ext>
                  </a:extLst>
                </a:gridCol>
              </a:tblGrid>
              <a:tr h="400778">
                <a:tc>
                  <a:txBody>
                    <a:bodyPr/>
                    <a:lstStyle/>
                    <a:p>
                      <a:pPr algn="l" fontAlgn="ctr"/>
                      <a:r>
                        <a:rPr lang="en-US" sz="2000" u="none" strike="noStrike">
                          <a:effectLst/>
                        </a:rPr>
                        <a:t> </a:t>
                      </a:r>
                      <a:endParaRPr lang="en-US" sz="2000" b="1" i="0" u="none" strike="noStrike">
                        <a:solidFill>
                          <a:srgbClr val="000000"/>
                        </a:solidFill>
                        <a:effectLst/>
                        <a:latin typeface="Times New Roman" panose="02020603050405020304" pitchFamily="18" charset="0"/>
                      </a:endParaRPr>
                    </a:p>
                  </a:txBody>
                  <a:tcPr marL="9525" marR="9525" marT="9525" marB="0" anchor="ctr"/>
                </a:tc>
                <a:tc gridSpan="2">
                  <a:txBody>
                    <a:bodyPr/>
                    <a:lstStyle/>
                    <a:p>
                      <a:pPr algn="ctr" fontAlgn="ctr"/>
                      <a:r>
                        <a:rPr lang="en-US" sz="2000" u="none" strike="noStrike" dirty="0">
                          <a:effectLst/>
                        </a:rPr>
                        <a:t>Discontinue due to AE/Side effect/AIMSS</a:t>
                      </a:r>
                      <a:endParaRPr lang="en-US" sz="2000" b="1" i="0" u="none" strike="noStrike" dirty="0">
                        <a:solidFill>
                          <a:srgbClr val="000000"/>
                        </a:solidFill>
                        <a:effectLst/>
                        <a:latin typeface="Times New Roman" panose="02020603050405020304" pitchFamily="18" charset="0"/>
                      </a:endParaRPr>
                    </a:p>
                  </a:txBody>
                  <a:tcPr marL="9525" marR="9525" marT="9525" marB="0" anchor="ctr"/>
                </a:tc>
                <a:tc hMerge="1">
                  <a:txBody>
                    <a:bodyPr/>
                    <a:lstStyle/>
                    <a:p>
                      <a:endParaRPr lang="en-US"/>
                    </a:p>
                  </a:txBody>
                  <a:tcPr/>
                </a:tc>
                <a:extLst>
                  <a:ext uri="{0D108BD9-81ED-4DB2-BD59-A6C34878D82A}">
                    <a16:rowId xmlns:a16="http://schemas.microsoft.com/office/drawing/2014/main" val="3699615028"/>
                  </a:ext>
                </a:extLst>
              </a:tr>
              <a:tr h="400778">
                <a:tc>
                  <a:txBody>
                    <a:bodyPr/>
                    <a:lstStyle/>
                    <a:p>
                      <a:pPr algn="l" fontAlgn="ctr"/>
                      <a:r>
                        <a:rPr lang="en-US" sz="2000" u="none" strike="noStrike" dirty="0">
                          <a:effectLst/>
                        </a:rPr>
                        <a:t>Predictors</a:t>
                      </a:r>
                      <a:endParaRPr lang="en-US" sz="2000" b="0" i="1"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n-US" sz="2000" u="none" strike="noStrike" dirty="0">
                          <a:effectLst/>
                        </a:rPr>
                        <a:t>Odds Ratios</a:t>
                      </a:r>
                      <a:endParaRPr lang="en-US" sz="2000" b="0" i="1"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en-US" sz="2000" u="none" strike="noStrike">
                          <a:effectLst/>
                        </a:rPr>
                        <a:t>CI</a:t>
                      </a:r>
                      <a:endParaRPr lang="en-US" sz="2000" b="0" i="1" u="none" strike="noStrike">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12207354"/>
                  </a:ext>
                </a:extLst>
              </a:tr>
              <a:tr h="384033">
                <a:tc>
                  <a:txBody>
                    <a:bodyPr/>
                    <a:lstStyle/>
                    <a:p>
                      <a:pPr algn="l" fontAlgn="t"/>
                      <a:r>
                        <a:rPr lang="en-US" sz="2000" b="0" i="0" u="none" strike="noStrike">
                          <a:solidFill>
                            <a:srgbClr val="000000"/>
                          </a:solidFill>
                          <a:effectLst/>
                          <a:latin typeface="Times New Roman" panose="02020603050405020304" pitchFamily="18" charset="0"/>
                        </a:rPr>
                        <a:t>(Intercept)</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0</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0.00 – 0.01</a:t>
                      </a:r>
                    </a:p>
                  </a:txBody>
                  <a:tcPr marL="9525" marR="9525" marT="9525" marB="0"/>
                </a:tc>
                <a:extLst>
                  <a:ext uri="{0D108BD9-81ED-4DB2-BD59-A6C34878D82A}">
                    <a16:rowId xmlns:a16="http://schemas.microsoft.com/office/drawing/2014/main" val="1130764719"/>
                  </a:ext>
                </a:extLst>
              </a:tr>
              <a:tr h="384033">
                <a:tc>
                  <a:txBody>
                    <a:bodyPr/>
                    <a:lstStyle/>
                    <a:p>
                      <a:pPr algn="l" fontAlgn="t"/>
                      <a:r>
                        <a:rPr lang="en-US" sz="2000" b="0" i="0" u="none" strike="noStrike">
                          <a:solidFill>
                            <a:srgbClr val="000000"/>
                          </a:solidFill>
                          <a:effectLst/>
                          <a:latin typeface="Times New Roman" panose="02020603050405020304" pitchFamily="18" charset="0"/>
                        </a:rPr>
                        <a:t>visit</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0.77</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0.69 – 0.86</a:t>
                      </a:r>
                    </a:p>
                  </a:txBody>
                  <a:tcPr marL="9525" marR="9525" marT="9525" marB="0"/>
                </a:tc>
                <a:extLst>
                  <a:ext uri="{0D108BD9-81ED-4DB2-BD59-A6C34878D82A}">
                    <a16:rowId xmlns:a16="http://schemas.microsoft.com/office/drawing/2014/main" val="711946298"/>
                  </a:ext>
                </a:extLst>
              </a:tr>
              <a:tr h="384033">
                <a:tc>
                  <a:txBody>
                    <a:bodyPr/>
                    <a:lstStyle/>
                    <a:p>
                      <a:pPr algn="l" fontAlgn="t"/>
                      <a:r>
                        <a:rPr lang="en-US" sz="2000" b="0" i="0" u="none" strike="noStrike" dirty="0">
                          <a:solidFill>
                            <a:srgbClr val="000000"/>
                          </a:solidFill>
                          <a:effectLst/>
                          <a:latin typeface="Times New Roman" panose="02020603050405020304" pitchFamily="18" charset="0"/>
                        </a:rPr>
                        <a:t>Baseline GP5</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1.35</a:t>
                      </a:r>
                    </a:p>
                  </a:txBody>
                  <a:tcPr marL="9525" marR="9525" marT="9525" marB="0"/>
                </a:tc>
                <a:tc>
                  <a:txBody>
                    <a:bodyPr/>
                    <a:lstStyle/>
                    <a:p>
                      <a:pPr algn="ctr" fontAlgn="t"/>
                      <a:r>
                        <a:rPr lang="en-US" sz="2000" b="0" i="0" u="none" strike="noStrike">
                          <a:solidFill>
                            <a:srgbClr val="000000"/>
                          </a:solidFill>
                          <a:effectLst/>
                          <a:latin typeface="Times New Roman" panose="02020603050405020304" pitchFamily="18" charset="0"/>
                        </a:rPr>
                        <a:t>0.83 – 2.18</a:t>
                      </a:r>
                    </a:p>
                  </a:txBody>
                  <a:tcPr marL="9525" marR="9525" marT="9525" marB="0"/>
                </a:tc>
                <a:extLst>
                  <a:ext uri="{0D108BD9-81ED-4DB2-BD59-A6C34878D82A}">
                    <a16:rowId xmlns:a16="http://schemas.microsoft.com/office/drawing/2014/main" val="2160286613"/>
                  </a:ext>
                </a:extLst>
              </a:tr>
              <a:tr h="384033">
                <a:tc>
                  <a:txBody>
                    <a:bodyPr/>
                    <a:lstStyle/>
                    <a:p>
                      <a:pPr algn="l" fontAlgn="t"/>
                      <a:r>
                        <a:rPr lang="en-US" sz="2000" b="0" i="0" u="none" strike="noStrike" dirty="0">
                          <a:solidFill>
                            <a:srgbClr val="FF0000"/>
                          </a:solidFill>
                          <a:effectLst/>
                          <a:latin typeface="Times New Roman" panose="02020603050405020304" pitchFamily="18" charset="0"/>
                        </a:rPr>
                        <a:t>G1</a:t>
                      </a:r>
                    </a:p>
                  </a:txBody>
                  <a:tcPr marL="9525" marR="9525" marT="9525" marB="0"/>
                </a:tc>
                <a:tc>
                  <a:txBody>
                    <a:bodyPr/>
                    <a:lstStyle/>
                    <a:p>
                      <a:pPr algn="ctr" fontAlgn="t"/>
                      <a:r>
                        <a:rPr lang="en-US" sz="2000" b="0" i="0" u="none" strike="noStrike">
                          <a:solidFill>
                            <a:srgbClr val="FF0000"/>
                          </a:solidFill>
                          <a:effectLst/>
                          <a:latin typeface="Times New Roman" panose="02020603050405020304" pitchFamily="18" charset="0"/>
                        </a:rPr>
                        <a:t>1.8</a:t>
                      </a:r>
                    </a:p>
                  </a:txBody>
                  <a:tcPr marL="9525" marR="9525" marT="9525" marB="0"/>
                </a:tc>
                <a:tc>
                  <a:txBody>
                    <a:bodyPr/>
                    <a:lstStyle/>
                    <a:p>
                      <a:pPr algn="ctr" fontAlgn="t"/>
                      <a:r>
                        <a:rPr lang="en-US" sz="2000" b="0" i="0" u="none" strike="noStrike" dirty="0">
                          <a:solidFill>
                            <a:srgbClr val="FF0000"/>
                          </a:solidFill>
                          <a:effectLst/>
                          <a:latin typeface="Times New Roman" panose="02020603050405020304" pitchFamily="18" charset="0"/>
                        </a:rPr>
                        <a:t>1.34 – 2.41</a:t>
                      </a:r>
                    </a:p>
                  </a:txBody>
                  <a:tcPr marL="9525" marR="9525" marT="9525" marB="0"/>
                </a:tc>
                <a:extLst>
                  <a:ext uri="{0D108BD9-81ED-4DB2-BD59-A6C34878D82A}">
                    <a16:rowId xmlns:a16="http://schemas.microsoft.com/office/drawing/2014/main" val="1379994509"/>
                  </a:ext>
                </a:extLst>
              </a:tr>
              <a:tr h="384033">
                <a:tc>
                  <a:txBody>
                    <a:bodyPr/>
                    <a:lstStyle/>
                    <a:p>
                      <a:pPr algn="l" fontAlgn="t"/>
                      <a:r>
                        <a:rPr lang="en-US" sz="2000" b="0" i="0" u="none" strike="noStrike" dirty="0">
                          <a:solidFill>
                            <a:srgbClr val="FF0000"/>
                          </a:solidFill>
                          <a:effectLst/>
                          <a:latin typeface="Times New Roman" panose="02020603050405020304" pitchFamily="18" charset="0"/>
                        </a:rPr>
                        <a:t>G2</a:t>
                      </a:r>
                    </a:p>
                  </a:txBody>
                  <a:tcPr marL="9525" marR="9525" marT="9525" marB="0"/>
                </a:tc>
                <a:tc>
                  <a:txBody>
                    <a:bodyPr/>
                    <a:lstStyle/>
                    <a:p>
                      <a:pPr algn="ctr" fontAlgn="t"/>
                      <a:r>
                        <a:rPr lang="en-US" sz="2000" b="0" i="0" u="none" strike="noStrike">
                          <a:solidFill>
                            <a:srgbClr val="FF0000"/>
                          </a:solidFill>
                          <a:effectLst/>
                          <a:latin typeface="Times New Roman" panose="02020603050405020304" pitchFamily="18" charset="0"/>
                        </a:rPr>
                        <a:t>6.03</a:t>
                      </a:r>
                    </a:p>
                  </a:txBody>
                  <a:tcPr marL="9525" marR="9525" marT="9525" marB="0"/>
                </a:tc>
                <a:tc>
                  <a:txBody>
                    <a:bodyPr/>
                    <a:lstStyle/>
                    <a:p>
                      <a:pPr algn="ctr" fontAlgn="t"/>
                      <a:r>
                        <a:rPr lang="en-US" sz="2000" b="0" i="0" u="none" strike="noStrike">
                          <a:solidFill>
                            <a:srgbClr val="FF0000"/>
                          </a:solidFill>
                          <a:effectLst/>
                          <a:latin typeface="Times New Roman" panose="02020603050405020304" pitchFamily="18" charset="0"/>
                        </a:rPr>
                        <a:t>3.92 – 9.28</a:t>
                      </a:r>
                    </a:p>
                  </a:txBody>
                  <a:tcPr marL="9525" marR="9525" marT="9525" marB="0"/>
                </a:tc>
                <a:extLst>
                  <a:ext uri="{0D108BD9-81ED-4DB2-BD59-A6C34878D82A}">
                    <a16:rowId xmlns:a16="http://schemas.microsoft.com/office/drawing/2014/main" val="2954005868"/>
                  </a:ext>
                </a:extLst>
              </a:tr>
              <a:tr h="384033">
                <a:tc>
                  <a:txBody>
                    <a:bodyPr/>
                    <a:lstStyle/>
                    <a:p>
                      <a:pPr algn="l" fontAlgn="t"/>
                      <a:r>
                        <a:rPr lang="en-US" sz="2000" b="0" i="0" u="none" strike="noStrike" dirty="0">
                          <a:solidFill>
                            <a:srgbClr val="FF0000"/>
                          </a:solidFill>
                          <a:effectLst/>
                          <a:latin typeface="Times New Roman" panose="02020603050405020304" pitchFamily="18" charset="0"/>
                        </a:rPr>
                        <a:t>At</a:t>
                      </a:r>
                      <a:r>
                        <a:rPr lang="en-US" sz="2000" b="0" i="0" u="none" strike="noStrike" baseline="0" dirty="0">
                          <a:solidFill>
                            <a:srgbClr val="FF0000"/>
                          </a:solidFill>
                          <a:effectLst/>
                          <a:latin typeface="Times New Roman" panose="02020603050405020304" pitchFamily="18" charset="0"/>
                        </a:rPr>
                        <a:t> least one G3+</a:t>
                      </a:r>
                      <a:endParaRPr lang="en-US" sz="2000" b="0" i="0" u="none" strike="noStrike" dirty="0">
                        <a:solidFill>
                          <a:srgbClr val="FF0000"/>
                        </a:solidFill>
                        <a:effectLst/>
                        <a:latin typeface="Times New Roman" panose="02020603050405020304" pitchFamily="18" charset="0"/>
                      </a:endParaRPr>
                    </a:p>
                  </a:txBody>
                  <a:tcPr marL="9525" marR="9525" marT="9525" marB="0"/>
                </a:tc>
                <a:tc>
                  <a:txBody>
                    <a:bodyPr/>
                    <a:lstStyle/>
                    <a:p>
                      <a:pPr algn="ctr" fontAlgn="t"/>
                      <a:r>
                        <a:rPr lang="en-US" sz="2000" b="0" i="0" u="none" strike="noStrike" dirty="0">
                          <a:solidFill>
                            <a:srgbClr val="FF0000"/>
                          </a:solidFill>
                          <a:effectLst/>
                          <a:latin typeface="Times New Roman" panose="02020603050405020304" pitchFamily="18" charset="0"/>
                        </a:rPr>
                        <a:t>874.85</a:t>
                      </a:r>
                    </a:p>
                  </a:txBody>
                  <a:tcPr marL="9525" marR="9525" marT="9525" marB="0"/>
                </a:tc>
                <a:tc>
                  <a:txBody>
                    <a:bodyPr/>
                    <a:lstStyle/>
                    <a:p>
                      <a:pPr algn="ctr" fontAlgn="t"/>
                      <a:r>
                        <a:rPr lang="en-US" sz="2000" b="0" i="0" u="none" strike="noStrike" dirty="0">
                          <a:solidFill>
                            <a:srgbClr val="FF0000"/>
                          </a:solidFill>
                          <a:effectLst/>
                          <a:latin typeface="Times New Roman" panose="02020603050405020304" pitchFamily="18" charset="0"/>
                        </a:rPr>
                        <a:t>95.70 – 7997.39</a:t>
                      </a:r>
                    </a:p>
                  </a:txBody>
                  <a:tcPr marL="9525" marR="9525" marT="9525" marB="0"/>
                </a:tc>
                <a:extLst>
                  <a:ext uri="{0D108BD9-81ED-4DB2-BD59-A6C34878D82A}">
                    <a16:rowId xmlns:a16="http://schemas.microsoft.com/office/drawing/2014/main" val="3580576529"/>
                  </a:ext>
                </a:extLst>
              </a:tr>
            </a:tbl>
          </a:graphicData>
        </a:graphic>
      </p:graphicFrame>
    </p:spTree>
    <p:extLst>
      <p:ext uri="{BB962C8B-B14F-4D97-AF65-F5344CB8AC3E}">
        <p14:creationId xmlns:p14="http://schemas.microsoft.com/office/powerpoint/2010/main" val="21560835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4CD66-E8C8-3CC0-7B01-EABE88F4A3F4}"/>
              </a:ext>
            </a:extLst>
          </p:cNvPr>
          <p:cNvSpPr>
            <a:spLocks noGrp="1"/>
          </p:cNvSpPr>
          <p:nvPr>
            <p:ph type="title"/>
          </p:nvPr>
        </p:nvSpPr>
        <p:spPr/>
        <p:txBody>
          <a:bodyPr/>
          <a:lstStyle/>
          <a:p>
            <a:r>
              <a:rPr lang="en-US" dirty="0"/>
              <a:t>Summary of AE grade analysis </a:t>
            </a:r>
          </a:p>
        </p:txBody>
      </p:sp>
      <p:sp>
        <p:nvSpPr>
          <p:cNvPr id="3" name="Content Placeholder 2">
            <a:extLst>
              <a:ext uri="{FF2B5EF4-FFF2-40B4-BE49-F238E27FC236}">
                <a16:creationId xmlns:a16="http://schemas.microsoft.com/office/drawing/2014/main" id="{1F45E7CA-4316-AA6A-6463-E4B66D7FD2A9}"/>
              </a:ext>
            </a:extLst>
          </p:cNvPr>
          <p:cNvSpPr>
            <a:spLocks noGrp="1"/>
          </p:cNvSpPr>
          <p:nvPr>
            <p:ph idx="1"/>
          </p:nvPr>
        </p:nvSpPr>
        <p:spPr/>
        <p:txBody>
          <a:bodyPr/>
          <a:lstStyle/>
          <a:p>
            <a:r>
              <a:rPr lang="en-US" dirty="0"/>
              <a:t>Results from a different patient population in the E1Z11 study replicate what we found in and published with the E1912 study!</a:t>
            </a:r>
          </a:p>
          <a:p>
            <a:r>
              <a:rPr lang="en-US" dirty="0"/>
              <a:t>Low and Moderate grade AEs are associated with increased odds of higher self-reported side-effect bother and higher odds of treatment discontinuation.  </a:t>
            </a:r>
          </a:p>
        </p:txBody>
      </p:sp>
      <p:sp>
        <p:nvSpPr>
          <p:cNvPr id="4" name="Slide Number Placeholder 3">
            <a:extLst>
              <a:ext uri="{FF2B5EF4-FFF2-40B4-BE49-F238E27FC236}">
                <a16:creationId xmlns:a16="http://schemas.microsoft.com/office/drawing/2014/main" id="{326F2BB1-28D8-3B2F-110C-59A673BD6678}"/>
              </a:ext>
            </a:extLst>
          </p:cNvPr>
          <p:cNvSpPr>
            <a:spLocks noGrp="1"/>
          </p:cNvSpPr>
          <p:nvPr>
            <p:ph type="sldNum" sz="quarter" idx="10"/>
          </p:nvPr>
        </p:nvSpPr>
        <p:spPr/>
        <p:txBody>
          <a:bodyPr/>
          <a:lstStyle/>
          <a:p>
            <a:fld id="{0E109EA1-A30D-9743-9DCC-41793B4C74E6}" type="slidenum">
              <a:rPr lang="en-US" smtClean="0"/>
              <a:pPr/>
              <a:t>30</a:t>
            </a:fld>
            <a:endParaRPr lang="en-US" dirty="0"/>
          </a:p>
        </p:txBody>
      </p:sp>
    </p:spTree>
    <p:extLst>
      <p:ext uri="{BB962C8B-B14F-4D97-AF65-F5344CB8AC3E}">
        <p14:creationId xmlns:p14="http://schemas.microsoft.com/office/powerpoint/2010/main" val="11668864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111E3-E686-5881-4A09-56DAADFCBD93}"/>
              </a:ext>
            </a:extLst>
          </p:cNvPr>
          <p:cNvSpPr>
            <a:spLocks noGrp="1"/>
          </p:cNvSpPr>
          <p:nvPr>
            <p:ph type="title"/>
          </p:nvPr>
        </p:nvSpPr>
        <p:spPr/>
        <p:txBody>
          <a:bodyPr/>
          <a:lstStyle/>
          <a:p>
            <a:r>
              <a:rPr lang="en-US" dirty="0"/>
              <a:t>Where do we go from here…</a:t>
            </a:r>
          </a:p>
        </p:txBody>
      </p:sp>
      <p:sp>
        <p:nvSpPr>
          <p:cNvPr id="3" name="Content Placeholder 2">
            <a:extLst>
              <a:ext uri="{FF2B5EF4-FFF2-40B4-BE49-F238E27FC236}">
                <a16:creationId xmlns:a16="http://schemas.microsoft.com/office/drawing/2014/main" id="{2B3AF63E-1B2F-DABE-82EF-8F7EC5A04825}"/>
              </a:ext>
            </a:extLst>
          </p:cNvPr>
          <p:cNvSpPr>
            <a:spLocks noGrp="1"/>
          </p:cNvSpPr>
          <p:nvPr>
            <p:ph idx="1"/>
          </p:nvPr>
        </p:nvSpPr>
        <p:spPr/>
        <p:txBody>
          <a:bodyPr/>
          <a:lstStyle/>
          <a:p>
            <a:r>
              <a:rPr lang="en-US" dirty="0"/>
              <a:t>To understand tolerability and the burden of side-effects on patients, we need to capture and assess AE data</a:t>
            </a:r>
          </a:p>
          <a:p>
            <a:pPr lvl="1"/>
            <a:r>
              <a:rPr lang="en-US" dirty="0"/>
              <a:t>Yes, this is burdensome, but…</a:t>
            </a:r>
          </a:p>
          <a:p>
            <a:pPr lvl="2"/>
            <a:r>
              <a:rPr lang="en-US" dirty="0"/>
              <a:t>Our results suggest that perhaps just symptomatic AE data could suffice</a:t>
            </a:r>
          </a:p>
          <a:p>
            <a:pPr lvl="2"/>
            <a:r>
              <a:rPr lang="en-US" dirty="0"/>
              <a:t>Given that symptomatic data are based on what is considered self-reportable, perhaps this means could do more with PROs</a:t>
            </a:r>
          </a:p>
          <a:p>
            <a:r>
              <a:rPr lang="en-US" dirty="0"/>
              <a:t>How could this data be used statistically?</a:t>
            </a:r>
          </a:p>
          <a:p>
            <a:pPr lvl="1"/>
            <a:r>
              <a:rPr lang="en-US" dirty="0"/>
              <a:t>We could develop approaches of predicting patients at high risk of dropout months before it occurs, and take measures to mitigate this. </a:t>
            </a:r>
          </a:p>
          <a:p>
            <a:pPr lvl="1"/>
            <a:r>
              <a:rPr lang="en-US" dirty="0"/>
              <a:t>Use all-grade AE information starting with the process of dose-finding, when toxicity profiles (and MTDs) are first assessed…</a:t>
            </a:r>
          </a:p>
        </p:txBody>
      </p:sp>
      <p:sp>
        <p:nvSpPr>
          <p:cNvPr id="4" name="Slide Number Placeholder 3">
            <a:extLst>
              <a:ext uri="{FF2B5EF4-FFF2-40B4-BE49-F238E27FC236}">
                <a16:creationId xmlns:a16="http://schemas.microsoft.com/office/drawing/2014/main" id="{AFD2943A-925A-9058-91BD-F040ECF086BD}"/>
              </a:ext>
            </a:extLst>
          </p:cNvPr>
          <p:cNvSpPr>
            <a:spLocks noGrp="1"/>
          </p:cNvSpPr>
          <p:nvPr>
            <p:ph type="sldNum" sz="quarter" idx="10"/>
          </p:nvPr>
        </p:nvSpPr>
        <p:spPr/>
        <p:txBody>
          <a:bodyPr/>
          <a:lstStyle/>
          <a:p>
            <a:fld id="{0E109EA1-A30D-9743-9DCC-41793B4C74E6}" type="slidenum">
              <a:rPr lang="en-US" smtClean="0"/>
              <a:pPr/>
              <a:t>31</a:t>
            </a:fld>
            <a:endParaRPr lang="en-US" dirty="0"/>
          </a:p>
        </p:txBody>
      </p:sp>
    </p:spTree>
    <p:extLst>
      <p:ext uri="{BB962C8B-B14F-4D97-AF65-F5344CB8AC3E}">
        <p14:creationId xmlns:p14="http://schemas.microsoft.com/office/powerpoint/2010/main" val="488867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0E9F-DC25-B0C4-C614-9226FE01BC53}"/>
              </a:ext>
            </a:extLst>
          </p:cNvPr>
          <p:cNvSpPr>
            <a:spLocks noGrp="1"/>
          </p:cNvSpPr>
          <p:nvPr>
            <p:ph type="title"/>
          </p:nvPr>
        </p:nvSpPr>
        <p:spPr>
          <a:xfrm>
            <a:off x="600635" y="2065468"/>
            <a:ext cx="10515600" cy="1758875"/>
          </a:xfrm>
        </p:spPr>
        <p:txBody>
          <a:bodyPr>
            <a:normAutofit/>
          </a:bodyPr>
          <a:lstStyle/>
          <a:p>
            <a:r>
              <a:rPr lang="en-US" dirty="0"/>
              <a:t>Part 2: Implementation of low-grade AE data into dose-finding trial methodology through toxicity scores </a:t>
            </a:r>
          </a:p>
        </p:txBody>
      </p:sp>
      <p:sp>
        <p:nvSpPr>
          <p:cNvPr id="4" name="Slide Number Placeholder 3">
            <a:extLst>
              <a:ext uri="{FF2B5EF4-FFF2-40B4-BE49-F238E27FC236}">
                <a16:creationId xmlns:a16="http://schemas.microsoft.com/office/drawing/2014/main" id="{200ACDE8-86E1-D73E-9A8A-908C3DC7D3F1}"/>
              </a:ext>
            </a:extLst>
          </p:cNvPr>
          <p:cNvSpPr>
            <a:spLocks noGrp="1"/>
          </p:cNvSpPr>
          <p:nvPr>
            <p:ph type="sldNum" sz="quarter" idx="10"/>
          </p:nvPr>
        </p:nvSpPr>
        <p:spPr/>
        <p:txBody>
          <a:bodyPr/>
          <a:lstStyle/>
          <a:p>
            <a:fld id="{0E109EA1-A30D-9743-9DCC-41793B4C74E6}" type="slidenum">
              <a:rPr lang="en-US" smtClean="0"/>
              <a:pPr/>
              <a:t>32</a:t>
            </a:fld>
            <a:endParaRPr lang="en-US" dirty="0"/>
          </a:p>
        </p:txBody>
      </p:sp>
    </p:spTree>
    <p:extLst>
      <p:ext uri="{BB962C8B-B14F-4D97-AF65-F5344CB8AC3E}">
        <p14:creationId xmlns:p14="http://schemas.microsoft.com/office/powerpoint/2010/main" val="2873074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3261"/>
          </a:xfrm>
        </p:spPr>
        <p:txBody>
          <a:bodyPr/>
          <a:lstStyle/>
          <a:p>
            <a:r>
              <a:rPr lang="en-US" dirty="0"/>
              <a:t>Dose-Finding Trials: Toxicity Outcome</a:t>
            </a:r>
          </a:p>
        </p:txBody>
      </p:sp>
      <p:sp>
        <p:nvSpPr>
          <p:cNvPr id="3" name="Content Placeholder 2"/>
          <p:cNvSpPr>
            <a:spLocks noGrp="1"/>
          </p:cNvSpPr>
          <p:nvPr>
            <p:ph idx="1"/>
          </p:nvPr>
        </p:nvSpPr>
        <p:spPr>
          <a:xfrm>
            <a:off x="838200" y="1255059"/>
            <a:ext cx="10515600" cy="4446494"/>
          </a:xfrm>
        </p:spPr>
        <p:txBody>
          <a:bodyPr>
            <a:normAutofit/>
          </a:bodyPr>
          <a:lstStyle/>
          <a:p>
            <a:r>
              <a:rPr lang="en-US" dirty="0"/>
              <a:t>Goal: Find the maximum tolerated dose (MTD)</a:t>
            </a:r>
          </a:p>
          <a:p>
            <a:r>
              <a:rPr lang="en-US" dirty="0"/>
              <a:t>In most dose-finding trials: primary endpoint simplified to binary outcome - dose-limiting toxicity (DLT)</a:t>
            </a:r>
          </a:p>
          <a:p>
            <a:pPr lvl="1"/>
            <a:r>
              <a:rPr lang="en-US" dirty="0"/>
              <a:t>Treats all non-DLT AEs as irrelevant</a:t>
            </a:r>
          </a:p>
          <a:p>
            <a:pPr lvl="1"/>
            <a:r>
              <a:rPr lang="en-US" dirty="0"/>
              <a:t>Ignores the burden of multiple occurring non-DLT AEs</a:t>
            </a:r>
          </a:p>
          <a:p>
            <a:pPr lvl="1"/>
            <a:r>
              <a:rPr lang="en-US" dirty="0"/>
              <a:t>Ignores the premise that lower-grade AEs in preceding dose-levels to the MTD may be a precursor to the higher rate of DLTs at/above the MTD (not using </a:t>
            </a:r>
            <a:r>
              <a:rPr lang="en-US" i="1" dirty="0"/>
              <a:t>all </a:t>
            </a:r>
            <a:r>
              <a:rPr lang="en-US" dirty="0"/>
              <a:t>available data to model dose-toxicity relationship!)</a:t>
            </a:r>
            <a:endParaRPr lang="en-US" b="1" dirty="0"/>
          </a:p>
          <a:p>
            <a:pPr lvl="1"/>
            <a:r>
              <a:rPr lang="en-US" dirty="0"/>
              <a:t>Inadequately characterizes overall patient burden!</a:t>
            </a:r>
          </a:p>
        </p:txBody>
      </p:sp>
    </p:spTree>
    <p:extLst>
      <p:ext uri="{BB962C8B-B14F-4D97-AF65-F5344CB8AC3E}">
        <p14:creationId xmlns:p14="http://schemas.microsoft.com/office/powerpoint/2010/main" val="22616063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Toxicity scores</a:t>
            </a:r>
          </a:p>
        </p:txBody>
      </p:sp>
      <p:sp>
        <p:nvSpPr>
          <p:cNvPr id="3" name="Content Placeholder 2"/>
          <p:cNvSpPr>
            <a:spLocks noGrp="1"/>
          </p:cNvSpPr>
          <p:nvPr>
            <p:ph idx="1"/>
          </p:nvPr>
        </p:nvSpPr>
        <p:spPr>
          <a:xfrm>
            <a:off x="822960" y="1042416"/>
            <a:ext cx="10515600" cy="4718304"/>
          </a:xfrm>
        </p:spPr>
        <p:txBody>
          <a:bodyPr>
            <a:normAutofit lnSpcReduction="10000"/>
          </a:bodyPr>
          <a:lstStyle/>
          <a:p>
            <a:r>
              <a:rPr lang="en-US" dirty="0"/>
              <a:t>Continuous composite scores designed to represent a patients overall toxicity burden</a:t>
            </a:r>
          </a:p>
          <a:p>
            <a:r>
              <a:rPr lang="en-US" dirty="0"/>
              <a:t>Not a new concept…</a:t>
            </a:r>
          </a:p>
          <a:p>
            <a:pPr lvl="1"/>
            <a:r>
              <a:rPr lang="en-US" dirty="0"/>
              <a:t>Bekele and </a:t>
            </a:r>
            <a:r>
              <a:rPr lang="en-US" dirty="0" err="1"/>
              <a:t>Thall</a:t>
            </a:r>
            <a:r>
              <a:rPr lang="en-US" dirty="0"/>
              <a:t> (2004) propose the Total Toxicity Burden</a:t>
            </a:r>
          </a:p>
          <a:p>
            <a:pPr lvl="1"/>
            <a:r>
              <a:rPr lang="en-US" dirty="0"/>
              <a:t>Yuan et al. (2007) propose Equivalent Toxicity Score and introduce modeling scores scaled to a domain of [0,1] using a quasi-Bernoulli likelihood within the framework of the Continual Reassessment Method (</a:t>
            </a:r>
            <a:r>
              <a:rPr lang="en-US" b="1" dirty="0"/>
              <a:t>quasi-CRM</a:t>
            </a:r>
            <a:r>
              <a:rPr lang="en-US" dirty="0"/>
              <a:t>)</a:t>
            </a:r>
          </a:p>
          <a:p>
            <a:pPr lvl="1"/>
            <a:r>
              <a:rPr lang="en-US" dirty="0"/>
              <a:t>Chen et al (2010) redefine a scoring system for ETS calculating scores algorithmically with a logistic function </a:t>
            </a:r>
          </a:p>
          <a:p>
            <a:pPr lvl="1"/>
            <a:r>
              <a:rPr lang="en-US" dirty="0"/>
              <a:t>Lee et al (2012) propose a toxicity burden score and method</a:t>
            </a:r>
          </a:p>
          <a:p>
            <a:pPr lvl="1"/>
            <a:r>
              <a:rPr lang="en-US" dirty="0" err="1"/>
              <a:t>Ezzalfani</a:t>
            </a:r>
            <a:r>
              <a:rPr lang="en-US" dirty="0"/>
              <a:t> et al (2013) introduced the TTP (Total toxicity profiled) using </a:t>
            </a:r>
            <a:r>
              <a:rPr lang="en-US" b="1" dirty="0"/>
              <a:t>quasi-CRM methodology</a:t>
            </a:r>
            <a:r>
              <a:rPr lang="en-US" dirty="0"/>
              <a:t>. </a:t>
            </a:r>
          </a:p>
          <a:p>
            <a:pPr lvl="1"/>
            <a:r>
              <a:rPr lang="en-US" dirty="0"/>
              <a:t>Mu et al. (2019) introduced a generalized BOIN methodology that can handle continuous toxicity responses similar to that of quasi-CRM </a:t>
            </a:r>
          </a:p>
          <a:p>
            <a:pPr lvl="1"/>
            <a:r>
              <a:rPr lang="en-US" dirty="0"/>
              <a:t>O’Connell et al (2022) implement </a:t>
            </a:r>
            <a:r>
              <a:rPr lang="en-US" b="1" dirty="0"/>
              <a:t>quasi-CRM methodology </a:t>
            </a:r>
            <a:r>
              <a:rPr lang="en-US" dirty="0"/>
              <a:t>in drug-combination trials using Toxicity Index proposed by </a:t>
            </a:r>
            <a:r>
              <a:rPr lang="en-US" dirty="0" err="1"/>
              <a:t>Rogatko</a:t>
            </a:r>
            <a:r>
              <a:rPr lang="en-US" dirty="0"/>
              <a:t> et al. (2004)</a:t>
            </a:r>
          </a:p>
        </p:txBody>
      </p:sp>
      <p:sp>
        <p:nvSpPr>
          <p:cNvPr id="4" name="Slide Number Placeholder 3"/>
          <p:cNvSpPr>
            <a:spLocks noGrp="1"/>
          </p:cNvSpPr>
          <p:nvPr>
            <p:ph type="sldNum" sz="quarter" idx="10"/>
          </p:nvPr>
        </p:nvSpPr>
        <p:spPr/>
        <p:txBody>
          <a:bodyPr/>
          <a:lstStyle/>
          <a:p>
            <a:fld id="{0E109EA1-A30D-9743-9DCC-41793B4C74E6}" type="slidenum">
              <a:rPr lang="en-US" smtClean="0"/>
              <a:pPr/>
              <a:t>34</a:t>
            </a:fld>
            <a:endParaRPr lang="en-US" dirty="0"/>
          </a:p>
        </p:txBody>
      </p:sp>
    </p:spTree>
    <p:extLst>
      <p:ext uri="{BB962C8B-B14F-4D97-AF65-F5344CB8AC3E}">
        <p14:creationId xmlns:p14="http://schemas.microsoft.com/office/powerpoint/2010/main" val="7604755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C4490-5E32-F478-D7A3-A68333DD5354}"/>
              </a:ext>
            </a:extLst>
          </p:cNvPr>
          <p:cNvSpPr>
            <a:spLocks noGrp="1"/>
          </p:cNvSpPr>
          <p:nvPr>
            <p:ph type="title"/>
          </p:nvPr>
        </p:nvSpPr>
        <p:spPr/>
        <p:txBody>
          <a:bodyPr/>
          <a:lstStyle/>
          <a:p>
            <a:r>
              <a:rPr lang="en-US" dirty="0"/>
              <a:t>Subjective Toxicity Weights</a:t>
            </a:r>
          </a:p>
        </p:txBody>
      </p:sp>
      <p:sp>
        <p:nvSpPr>
          <p:cNvPr id="4" name="Slide Number Placeholder 3">
            <a:extLst>
              <a:ext uri="{FF2B5EF4-FFF2-40B4-BE49-F238E27FC236}">
                <a16:creationId xmlns:a16="http://schemas.microsoft.com/office/drawing/2014/main" id="{BE34A9B2-C341-19CF-2395-7E07D82605C0}"/>
              </a:ext>
            </a:extLst>
          </p:cNvPr>
          <p:cNvSpPr>
            <a:spLocks noGrp="1"/>
          </p:cNvSpPr>
          <p:nvPr>
            <p:ph type="sldNum" sz="quarter" idx="10"/>
          </p:nvPr>
        </p:nvSpPr>
        <p:spPr/>
        <p:txBody>
          <a:bodyPr/>
          <a:lstStyle/>
          <a:p>
            <a:fld id="{0E109EA1-A30D-9743-9DCC-41793B4C74E6}" type="slidenum">
              <a:rPr lang="en-US" smtClean="0"/>
              <a:pPr/>
              <a:t>35</a:t>
            </a:fld>
            <a:endParaRPr lang="en-US" dirty="0"/>
          </a:p>
        </p:txBody>
      </p:sp>
      <p:pic>
        <p:nvPicPr>
          <p:cNvPr id="5" name="Picture 4">
            <a:extLst>
              <a:ext uri="{FF2B5EF4-FFF2-40B4-BE49-F238E27FC236}">
                <a16:creationId xmlns:a16="http://schemas.microsoft.com/office/drawing/2014/main" id="{A8605443-654C-5C4C-1A72-F68B4B91352F}"/>
              </a:ext>
            </a:extLst>
          </p:cNvPr>
          <p:cNvPicPr>
            <a:picLocks noChangeAspect="1"/>
          </p:cNvPicPr>
          <p:nvPr/>
        </p:nvPicPr>
        <p:blipFill>
          <a:blip r:embed="rId2"/>
          <a:stretch>
            <a:fillRect/>
          </a:stretch>
        </p:blipFill>
        <p:spPr>
          <a:xfrm>
            <a:off x="2021093" y="1188720"/>
            <a:ext cx="8343452" cy="4139470"/>
          </a:xfrm>
          <a:prstGeom prst="rect">
            <a:avLst/>
          </a:prstGeom>
        </p:spPr>
      </p:pic>
      <p:sp>
        <p:nvSpPr>
          <p:cNvPr id="6" name="TextBox 5">
            <a:extLst>
              <a:ext uri="{FF2B5EF4-FFF2-40B4-BE49-F238E27FC236}">
                <a16:creationId xmlns:a16="http://schemas.microsoft.com/office/drawing/2014/main" id="{E53B1B43-9707-45EF-E261-BE60593AC306}"/>
              </a:ext>
            </a:extLst>
          </p:cNvPr>
          <p:cNvSpPr txBox="1"/>
          <p:nvPr/>
        </p:nvSpPr>
        <p:spPr>
          <a:xfrm>
            <a:off x="822960" y="5567082"/>
            <a:ext cx="10230521" cy="369332"/>
          </a:xfrm>
          <a:prstGeom prst="rect">
            <a:avLst/>
          </a:prstGeom>
          <a:noFill/>
        </p:spPr>
        <p:txBody>
          <a:bodyPr wrap="square" rtlCol="0">
            <a:spAutoFit/>
          </a:bodyPr>
          <a:lstStyle/>
          <a:p>
            <a:r>
              <a:rPr lang="en-US" dirty="0">
                <a:solidFill>
                  <a:schemeClr val="tx2"/>
                </a:solidFill>
              </a:rPr>
              <a:t>And then standardize it to a scale from 0  to 1 by dividing toxicity score by the maximum possible score </a:t>
            </a:r>
          </a:p>
        </p:txBody>
      </p:sp>
    </p:spTree>
    <p:extLst>
      <p:ext uri="{BB962C8B-B14F-4D97-AF65-F5344CB8AC3E}">
        <p14:creationId xmlns:p14="http://schemas.microsoft.com/office/powerpoint/2010/main" val="2618389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Toxicity Index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Rogatko et al (2004) introduced the Toxicity Index (TI) in the context of assessing toxicity profiles of patients in </a:t>
                </a:r>
                <a:r>
                  <a:rPr lang="en-US" i="1" dirty="0"/>
                  <a:t>completed </a:t>
                </a:r>
                <a:r>
                  <a:rPr lang="en-US" dirty="0"/>
                  <a:t>trials, </a:t>
                </a:r>
                <a:r>
                  <a:rPr lang="en-US" i="1" dirty="0"/>
                  <a:t>not</a:t>
                </a:r>
                <a:r>
                  <a:rPr lang="en-US" dirty="0"/>
                  <a:t> for dose-finding  </a:t>
                </a:r>
              </a:p>
              <a:p>
                <a:r>
                  <a:rPr lang="en-US" dirty="0"/>
                  <a:t>Algorithmically defines patient toxicity scores based on the count and grade</a:t>
                </a:r>
              </a:p>
              <a:p>
                <a:r>
                  <a:rPr lang="en-US" dirty="0"/>
                  <a:t>Let </a:t>
                </a:r>
                <a14:m>
                  <m:oMath xmlns:m="http://schemas.openxmlformats.org/officeDocument/2006/math">
                    <m:r>
                      <a:rPr lang="en-US" b="0" i="1" smtClean="0">
                        <a:latin typeface="Cambria Math" panose="02040503050406030204" pitchFamily="18" charset="0"/>
                      </a:rPr>
                      <m:t>𝑛</m:t>
                    </m:r>
                  </m:oMath>
                </a14:m>
                <a:r>
                  <a:rPr lang="en-US" dirty="0"/>
                  <a:t> toxicity experienced by patient </a:t>
                </a:r>
                <a14:m>
                  <m:oMath xmlns:m="http://schemas.openxmlformats.org/officeDocument/2006/math">
                    <m:r>
                      <a:rPr lang="en-US" b="0" i="1" smtClean="0">
                        <a:latin typeface="Cambria Math" panose="02040503050406030204" pitchFamily="18" charset="0"/>
                      </a:rPr>
                      <m:t>𝑖</m:t>
                    </m:r>
                  </m:oMath>
                </a14:m>
                <a:r>
                  <a:rPr lang="en-US" dirty="0"/>
                  <a:t> treated at dose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oMath>
                </a14:m>
                <a:r>
                  <a:rPr lang="en-US" dirty="0"/>
                  <a:t> in descending order represented by: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𝑍</m:t>
                        </m:r>
                      </m:e>
                      <m:sub>
                        <m:r>
                          <a:rPr lang="en-US" b="0" i="1" smtClean="0">
                            <a:latin typeface="Cambria Math" panose="02040503050406030204" pitchFamily="18" charset="0"/>
                          </a:rPr>
                          <m:t>1</m:t>
                        </m:r>
                      </m:sub>
                    </m:sSub>
                    <m:r>
                      <a:rPr lang="en-US" i="1" smtClean="0">
                        <a:latin typeface="Cambria Math" panose="02040503050406030204" pitchFamily="18" charset="0"/>
                        <a:ea typeface="Cambria Math" panose="02040503050406030204" pitchFamily="18" charset="0"/>
                      </a:rPr>
                      <m:t>≥</m:t>
                    </m:r>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𝑍</m:t>
                        </m:r>
                      </m:e>
                      <m:sub>
                        <m:r>
                          <a:rPr lang="en-US" b="0" i="1" smtClean="0">
                            <a:latin typeface="Cambria Math" panose="02040503050406030204" pitchFamily="18" charset="0"/>
                            <a:ea typeface="Cambria Math" panose="02040503050406030204" pitchFamily="18" charset="0"/>
                          </a:rPr>
                          <m:t>2</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𝑍</m:t>
                        </m:r>
                      </m:e>
                      <m:sub>
                        <m:r>
                          <a:rPr lang="en-US" b="0" i="1" smtClean="0">
                            <a:latin typeface="Cambria Math" panose="02040503050406030204" pitchFamily="18" charset="0"/>
                            <a:ea typeface="Cambria Math" panose="02040503050406030204" pitchFamily="18" charset="0"/>
                          </a:rPr>
                          <m:t>𝑛</m:t>
                        </m:r>
                      </m:sub>
                    </m:sSub>
                  </m:oMath>
                </a14:m>
                <a:r>
                  <a:rPr lang="en-US" dirty="0"/>
                  <a:t>. A patients TI is calculated by:</a:t>
                </a:r>
              </a:p>
              <a:p>
                <a:endParaRPr lang="en-US" dirty="0"/>
              </a:p>
              <a:p>
                <a:pPr marL="0" indent="0">
                  <a:buNone/>
                </a:pPr>
                <a:endParaRPr lang="en-US" dirty="0"/>
              </a:p>
              <a:p>
                <a:r>
                  <a:rPr lang="en-US" dirty="0"/>
                  <a:t>Natural upper bound - converges to Max AE grade plus 1 </a:t>
                </a:r>
              </a:p>
              <a:p>
                <a:pPr lvl="1"/>
                <a:r>
                  <a:rPr lang="en-US" dirty="0"/>
                  <a:t>i.e. considering grades 1-4 in our calculation of TI, the upper bound is 5</a:t>
                </a:r>
              </a:p>
              <a:p>
                <a:r>
                  <a:rPr lang="en-US" dirty="0"/>
                  <a:t>For a patient that experiences a max grade AE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𝑚𝑎𝑥</m:t>
                        </m:r>
                      </m:sub>
                    </m:sSub>
                    <m:r>
                      <a:rPr lang="en-US" b="0" i="1" smtClean="0">
                        <a:latin typeface="Cambria Math" panose="02040503050406030204" pitchFamily="18" charset="0"/>
                      </a:rPr>
                      <m:t>,</m:t>
                    </m:r>
                  </m:oMath>
                </a14:m>
                <a:r>
                  <a:rPr lang="en-US" dirty="0"/>
                  <a:t> then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𝐺</m:t>
                        </m:r>
                      </m:e>
                      <m:sub>
                        <m:r>
                          <a:rPr lang="en-US" b="0" i="1" smtClean="0">
                            <a:latin typeface="Cambria Math" panose="02040503050406030204" pitchFamily="18" charset="0"/>
                          </a:rPr>
                          <m:t>𝑚𝑎𝑥</m:t>
                        </m:r>
                      </m:sub>
                    </m:sSub>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𝑇𝐼</m:t>
                    </m:r>
                    <m:r>
                      <a:rPr lang="en-US" b="0" i="1" smtClean="0">
                        <a:latin typeface="Cambria Math" panose="02040503050406030204" pitchFamily="18" charset="0"/>
                        <a:ea typeface="Cambria Math" panose="02040503050406030204" pitchFamily="18" charset="0"/>
                      </a:rPr>
                      <m:t>&lt;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𝐺</m:t>
                        </m:r>
                      </m:e>
                      <m:sub>
                        <m:r>
                          <a:rPr lang="en-US" b="0" i="1" smtClean="0">
                            <a:latin typeface="Cambria Math" panose="02040503050406030204" pitchFamily="18" charset="0"/>
                            <a:ea typeface="Cambria Math" panose="02040503050406030204" pitchFamily="18" charset="0"/>
                          </a:rPr>
                          <m:t>𝑚𝑎𝑥</m:t>
                        </m:r>
                      </m:sub>
                    </m:sSub>
                    <m:r>
                      <a:rPr lang="en-US" b="0" i="1" smtClean="0">
                        <a:latin typeface="Cambria Math" panose="02040503050406030204" pitchFamily="18" charset="0"/>
                        <a:ea typeface="Cambria Math" panose="02040503050406030204" pitchFamily="18" charset="0"/>
                      </a:rPr>
                      <m:t>+1)</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7"/>
                <a:stretch>
                  <a:fillRect l="-522" t="-1250" r="-638"/>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36</a:t>
            </a:fld>
            <a:endParaRPr lang="en-US" dirty="0"/>
          </a:p>
        </p:txBody>
      </p:sp>
      <p:pic>
        <p:nvPicPr>
          <p:cNvPr id="6" name="Picture 5"/>
          <p:cNvPicPr>
            <a:picLocks noChangeAspect="1"/>
          </p:cNvPicPr>
          <p:nvPr/>
        </p:nvPicPr>
        <p:blipFill>
          <a:blip r:embed="rId8"/>
          <a:stretch>
            <a:fillRect/>
          </a:stretch>
        </p:blipFill>
        <p:spPr>
          <a:xfrm>
            <a:off x="2738156" y="3103446"/>
            <a:ext cx="6053977" cy="753708"/>
          </a:xfrm>
          <a:prstGeom prst="rect">
            <a:avLst/>
          </a:prstGeom>
        </p:spPr>
      </p:pic>
    </p:spTree>
    <p:extLst>
      <p:ext uri="{BB962C8B-B14F-4D97-AF65-F5344CB8AC3E}">
        <p14:creationId xmlns:p14="http://schemas.microsoft.com/office/powerpoint/2010/main" val="3378136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Toxicity Index Figure (</a:t>
            </a:r>
            <a:r>
              <a:rPr lang="en-US" dirty="0" err="1"/>
              <a:t>Razaee</a:t>
            </a:r>
            <a:r>
              <a:rPr lang="en-US" dirty="0"/>
              <a:t> et al. 2021)</a:t>
            </a:r>
          </a:p>
        </p:txBody>
      </p:sp>
      <p:sp>
        <p:nvSpPr>
          <p:cNvPr id="3" name="Content Placeholder 2"/>
          <p:cNvSpPr>
            <a:spLocks noGrp="1"/>
          </p:cNvSpPr>
          <p:nvPr>
            <p:ph idx="1"/>
          </p:nvPr>
        </p:nvSpPr>
        <p:spPr>
          <a:xfrm>
            <a:off x="905256" y="5404104"/>
            <a:ext cx="10515600" cy="457200"/>
          </a:xfrm>
        </p:spPr>
        <p:txBody>
          <a:bodyPr>
            <a:normAutofit fontScale="77500" lnSpcReduction="20000"/>
          </a:bodyPr>
          <a:lstStyle/>
          <a:p>
            <a:r>
              <a:rPr lang="en-US" dirty="0" err="1"/>
              <a:t>Razaee</a:t>
            </a:r>
            <a:r>
              <a:rPr lang="en-US" dirty="0"/>
              <a:t>, Zahra S., et al. "On the properties of the toxicity index and its statistical efficiency." </a:t>
            </a:r>
            <a:r>
              <a:rPr lang="en-US" i="1" dirty="0"/>
              <a:t>Statistics in Medicine</a:t>
            </a:r>
            <a:r>
              <a:rPr lang="en-US" dirty="0"/>
              <a:t> 40.6 (2021): 1535-1552.</a:t>
            </a:r>
          </a:p>
        </p:txBody>
      </p:sp>
      <p:sp>
        <p:nvSpPr>
          <p:cNvPr id="4" name="Slide Number Placeholder 3"/>
          <p:cNvSpPr>
            <a:spLocks noGrp="1"/>
          </p:cNvSpPr>
          <p:nvPr>
            <p:ph type="sldNum" sz="quarter" idx="10"/>
          </p:nvPr>
        </p:nvSpPr>
        <p:spPr/>
        <p:txBody>
          <a:bodyPr/>
          <a:lstStyle/>
          <a:p>
            <a:fld id="{0E109EA1-A30D-9743-9DCC-41793B4C74E6}" type="slidenum">
              <a:rPr lang="en-US" smtClean="0"/>
              <a:pPr/>
              <a:t>37</a:t>
            </a:fld>
            <a:endParaRPr lang="en-US" dirty="0"/>
          </a:p>
        </p:txBody>
      </p:sp>
      <p:pic>
        <p:nvPicPr>
          <p:cNvPr id="1026" name="Picture 2" descr="SIM-8858-FIG-0001-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0632" y="1212060"/>
            <a:ext cx="6455664" cy="3878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6361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Standardized Toxicity Index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2960" y="1188720"/>
                <a:ext cx="10515600" cy="4572000"/>
              </a:xfrm>
            </p:spPr>
            <p:txBody>
              <a:bodyPr>
                <a:normAutofit/>
              </a:bodyPr>
              <a:lstStyle/>
              <a:p>
                <a:r>
                  <a:rPr lang="en-US" dirty="0"/>
                  <a:t>Considering grades 1-4, TI is on scale of [0,5)</a:t>
                </a:r>
              </a:p>
              <a:p>
                <a:r>
                  <a:rPr lang="en-US" dirty="0"/>
                  <a:t>For each AE, define what grade individually constitutes a DLT (assumed to be Grade 3 unless otherwise specified)</a:t>
                </a:r>
              </a:p>
              <a:p>
                <a:r>
                  <a:rPr lang="en-US" dirty="0"/>
                  <a:t>For an AE in which a Grade 4 defines a DLT (</a:t>
                </a:r>
                <a:r>
                  <a:rPr lang="en-US" dirty="0" err="1"/>
                  <a:t>i.e</a:t>
                </a:r>
                <a:r>
                  <a:rPr lang="en-US" dirty="0"/>
                  <a:t> G3 is not a DLT):</a:t>
                </a:r>
              </a:p>
              <a:p>
                <a:pPr lvl="2"/>
                <a:r>
                  <a:rPr lang="en-US" dirty="0"/>
                  <a:t>Subtract 1 from the AE grade before standardizing if grade &gt;1</a:t>
                </a:r>
              </a:p>
              <a:p>
                <a:pPr lvl="2"/>
                <a:r>
                  <a:rPr lang="en-US" dirty="0"/>
                  <a:t>Subtract .5 from AE grade before standardizing if grade =1 </a:t>
                </a:r>
              </a:p>
              <a:p>
                <a:r>
                  <a:rPr lang="en-US" dirty="0"/>
                  <a:t>Rescale TI: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𝑇𝐼</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type m:val="skw"/>
                        <m:ctrlPr>
                          <a:rPr lang="en-US" i="1" smtClean="0">
                            <a:latin typeface="Cambria Math" panose="02040503050406030204" pitchFamily="18" charset="0"/>
                          </a:rPr>
                        </m:ctrlPr>
                      </m:fPr>
                      <m:num>
                        <m:r>
                          <a:rPr lang="en-US" b="0" i="1" smtClean="0">
                            <a:latin typeface="Cambria Math" panose="02040503050406030204" pitchFamily="18" charset="0"/>
                          </a:rPr>
                          <m:t>𝑇𝐼</m:t>
                        </m:r>
                      </m:num>
                      <m:den>
                        <m:r>
                          <a:rPr lang="en-US" b="0" i="1" smtClean="0">
                            <a:latin typeface="Cambria Math" panose="02040503050406030204" pitchFamily="18" charset="0"/>
                          </a:rPr>
                          <m:t>5</m:t>
                        </m:r>
                      </m:den>
                    </m:f>
                  </m:oMath>
                </a14:m>
                <a:r>
                  <a:rPr lang="en-US" dirty="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[0,1)</m:t>
                    </m:r>
                  </m:oMath>
                </a14:m>
                <a:endParaRPr lang="en-US" dirty="0"/>
              </a:p>
              <a:p>
                <a:pPr lvl="1"/>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𝐺</m:t>
                        </m:r>
                      </m:e>
                      <m:sub>
                        <m:r>
                          <a:rPr lang="en-US" b="0" i="1" dirty="0" smtClean="0">
                            <a:latin typeface="Cambria Math" panose="02040503050406030204" pitchFamily="18" charset="0"/>
                          </a:rPr>
                          <m:t>𝑚𝑎𝑥</m:t>
                        </m:r>
                      </m:sub>
                    </m:sSub>
                    <m:r>
                      <a:rPr lang="en-US" b="0" i="1" dirty="0" smtClean="0">
                        <a:latin typeface="Cambria Math" panose="02040503050406030204" pitchFamily="18" charset="0"/>
                      </a:rPr>
                      <m:t>=0</m:t>
                    </m:r>
                  </m:oMath>
                </a14:m>
                <a:r>
                  <a:rPr lang="en-US" dirty="0"/>
                  <a:t> </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b="0" i="0" smtClean="0">
                        <a:latin typeface="Cambria Math" panose="02040503050406030204" pitchFamily="18" charset="0"/>
                      </a:rPr>
                      <m:t>=0</m:t>
                    </m:r>
                  </m:oMath>
                </a14:m>
                <a:endParaRPr lang="en-US" dirty="0"/>
              </a:p>
              <a:p>
                <a:pPr lvl="1"/>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𝐺</m:t>
                        </m:r>
                      </m:e>
                      <m:sub>
                        <m:r>
                          <a:rPr lang="en-US" i="1" dirty="0">
                            <a:latin typeface="Cambria Math" panose="02040503050406030204" pitchFamily="18" charset="0"/>
                          </a:rPr>
                          <m:t>𝑚𝑎𝑥</m:t>
                        </m:r>
                      </m:sub>
                    </m:sSub>
                    <m:r>
                      <a:rPr lang="en-US" i="1" dirty="0">
                        <a:latin typeface="Cambria Math" panose="02040503050406030204" pitchFamily="18" charset="0"/>
                      </a:rPr>
                      <m:t>=</m:t>
                    </m:r>
                    <m:r>
                      <a:rPr lang="en-US" b="0" i="1" dirty="0" smtClean="0">
                        <a:latin typeface="Cambria Math" panose="02040503050406030204" pitchFamily="18" charset="0"/>
                      </a:rPr>
                      <m:t>1</m:t>
                    </m:r>
                  </m:oMath>
                </a14:m>
                <a:r>
                  <a:rPr lang="en-US" dirty="0"/>
                  <a:t>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b="0" i="0" smtClean="0">
                        <a:latin typeface="Cambria Math" panose="02040503050406030204" pitchFamily="18" charset="0"/>
                        <a:ea typeface="Cambria Math" panose="02040503050406030204" pitchFamily="18" charset="0"/>
                      </a:rPr>
                      <m:t>0.2</m:t>
                    </m:r>
                    <m:r>
                      <a:rPr lang="en-US" i="1" smtClean="0">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b="0" i="0" smtClean="0">
                        <a:latin typeface="Cambria Math" panose="02040503050406030204" pitchFamily="18" charset="0"/>
                      </a:rPr>
                      <m:t>&lt;0.4</m:t>
                    </m:r>
                  </m:oMath>
                </a14:m>
                <a:endParaRPr lang="en-US" dirty="0"/>
              </a:p>
              <a:p>
                <a:pPr lvl="1"/>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𝐺</m:t>
                        </m:r>
                      </m:e>
                      <m:sub>
                        <m:r>
                          <a:rPr lang="en-US" i="1" dirty="0">
                            <a:latin typeface="Cambria Math" panose="02040503050406030204" pitchFamily="18" charset="0"/>
                          </a:rPr>
                          <m:t>𝑚𝑎𝑥</m:t>
                        </m:r>
                      </m:sub>
                    </m:sSub>
                    <m:r>
                      <a:rPr lang="en-US" i="1" dirty="0">
                        <a:latin typeface="Cambria Math" panose="02040503050406030204" pitchFamily="18" charset="0"/>
                      </a:rPr>
                      <m:t>=</m:t>
                    </m:r>
                    <m:r>
                      <a:rPr lang="en-US" b="0" i="1" dirty="0" smtClean="0">
                        <a:latin typeface="Cambria Math" panose="02040503050406030204" pitchFamily="18" charset="0"/>
                      </a:rPr>
                      <m:t>2</m:t>
                    </m:r>
                  </m:oMath>
                </a14:m>
                <a:r>
                  <a:rPr lang="en-US" dirty="0"/>
                  <a:t>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a:latin typeface="Cambria Math" panose="02040503050406030204" pitchFamily="18" charset="0"/>
                        <a:ea typeface="Cambria Math" panose="02040503050406030204" pitchFamily="18" charset="0"/>
                      </a:rPr>
                      <m:t>0.</m:t>
                    </m:r>
                    <m:r>
                      <a:rPr lang="en-US" b="0" i="0" smtClean="0">
                        <a:latin typeface="Cambria Math" panose="02040503050406030204" pitchFamily="18" charset="0"/>
                        <a:ea typeface="Cambria Math" panose="02040503050406030204" pitchFamily="18" charset="0"/>
                      </a:rPr>
                      <m:t>4</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a:latin typeface="Cambria Math" panose="02040503050406030204" pitchFamily="18" charset="0"/>
                      </a:rPr>
                      <m:t>&lt;0.</m:t>
                    </m:r>
                    <m:r>
                      <a:rPr lang="en-US" b="0" i="0" smtClean="0">
                        <a:latin typeface="Cambria Math" panose="02040503050406030204" pitchFamily="18" charset="0"/>
                      </a:rPr>
                      <m:t>6</m:t>
                    </m:r>
                  </m:oMath>
                </a14:m>
                <a:endParaRPr lang="en-US" dirty="0"/>
              </a:p>
              <a:p>
                <a:pPr lvl="1"/>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𝐺</m:t>
                        </m:r>
                      </m:e>
                      <m:sub>
                        <m:r>
                          <a:rPr lang="en-US" i="1" dirty="0">
                            <a:latin typeface="Cambria Math" panose="02040503050406030204" pitchFamily="18" charset="0"/>
                          </a:rPr>
                          <m:t>𝑚𝑎𝑥</m:t>
                        </m:r>
                      </m:sub>
                    </m:sSub>
                    <m:r>
                      <a:rPr lang="en-US" i="1" dirty="0">
                        <a:latin typeface="Cambria Math" panose="02040503050406030204" pitchFamily="18" charset="0"/>
                      </a:rPr>
                      <m:t>=</m:t>
                    </m:r>
                    <m:r>
                      <a:rPr lang="en-US" b="0" i="1" dirty="0" smtClean="0">
                        <a:latin typeface="Cambria Math" panose="02040503050406030204" pitchFamily="18" charset="0"/>
                      </a:rPr>
                      <m:t>3</m:t>
                    </m:r>
                  </m:oMath>
                </a14:m>
                <a:r>
                  <a:rPr lang="en-US" dirty="0"/>
                  <a:t>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a:latin typeface="Cambria Math" panose="02040503050406030204" pitchFamily="18" charset="0"/>
                        <a:ea typeface="Cambria Math" panose="02040503050406030204" pitchFamily="18" charset="0"/>
                      </a:rPr>
                      <m:t>0.</m:t>
                    </m:r>
                    <m:r>
                      <a:rPr lang="en-US" b="0" i="0" smtClean="0">
                        <a:latin typeface="Cambria Math" panose="02040503050406030204" pitchFamily="18" charset="0"/>
                        <a:ea typeface="Cambria Math" panose="02040503050406030204" pitchFamily="18" charset="0"/>
                      </a:rPr>
                      <m:t>6</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a:latin typeface="Cambria Math" panose="02040503050406030204" pitchFamily="18" charset="0"/>
                      </a:rPr>
                      <m:t>&lt;0.</m:t>
                    </m:r>
                    <m:r>
                      <a:rPr lang="en-US" b="0" i="0" smtClean="0">
                        <a:latin typeface="Cambria Math" panose="02040503050406030204" pitchFamily="18" charset="0"/>
                      </a:rPr>
                      <m:t>8</m:t>
                    </m:r>
                  </m:oMath>
                </a14:m>
                <a:endParaRPr lang="en-US" dirty="0"/>
              </a:p>
              <a:p>
                <a:pPr lvl="1"/>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𝐺</m:t>
                        </m:r>
                      </m:e>
                      <m:sub>
                        <m:r>
                          <a:rPr lang="en-US" i="1" dirty="0">
                            <a:latin typeface="Cambria Math" panose="02040503050406030204" pitchFamily="18" charset="0"/>
                          </a:rPr>
                          <m:t>𝑚𝑎𝑥</m:t>
                        </m:r>
                      </m:sub>
                    </m:sSub>
                    <m:r>
                      <a:rPr lang="en-US" i="1" dirty="0">
                        <a:latin typeface="Cambria Math" panose="02040503050406030204" pitchFamily="18" charset="0"/>
                      </a:rPr>
                      <m:t>=</m:t>
                    </m:r>
                    <m:r>
                      <a:rPr lang="en-US" b="0" i="1" dirty="0" smtClean="0">
                        <a:latin typeface="Cambria Math" panose="02040503050406030204" pitchFamily="18" charset="0"/>
                      </a:rPr>
                      <m:t>4</m:t>
                    </m:r>
                  </m:oMath>
                </a14:m>
                <a:r>
                  <a:rPr lang="en-US" dirty="0"/>
                  <a:t> </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dirty="0"/>
                  <a:t> </a:t>
                </a:r>
                <a14:m>
                  <m:oMath xmlns:m="http://schemas.openxmlformats.org/officeDocument/2006/math">
                    <m:r>
                      <a:rPr lang="en-US">
                        <a:latin typeface="Cambria Math" panose="02040503050406030204" pitchFamily="18" charset="0"/>
                        <a:ea typeface="Cambria Math" panose="02040503050406030204" pitchFamily="18" charset="0"/>
                      </a:rPr>
                      <m:t>0.</m:t>
                    </m:r>
                    <m:r>
                      <a:rPr lang="en-US" b="0" i="0" smtClean="0">
                        <a:latin typeface="Cambria Math" panose="02040503050406030204" pitchFamily="18" charset="0"/>
                        <a:ea typeface="Cambria Math" panose="02040503050406030204" pitchFamily="18" charset="0"/>
                      </a:rPr>
                      <m:t>8</m:t>
                    </m:r>
                    <m:r>
                      <a:rPr lang="en-US" i="1">
                        <a:latin typeface="Cambria Math" panose="02040503050406030204" pitchFamily="18" charset="0"/>
                        <a:ea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a:latin typeface="Cambria Math" panose="02040503050406030204" pitchFamily="18" charset="0"/>
                      </a:rPr>
                      <m:t>&lt;</m:t>
                    </m:r>
                    <m:r>
                      <a:rPr lang="en-US" b="0" i="0" smtClean="0">
                        <a:latin typeface="Cambria Math" panose="02040503050406030204" pitchFamily="18" charset="0"/>
                      </a:rPr>
                      <m:t>1</m:t>
                    </m:r>
                  </m:oMath>
                </a14:m>
                <a:endParaRPr lang="en-US" dirty="0"/>
              </a:p>
              <a:p>
                <a:r>
                  <a:rPr lang="en-US" dirty="0"/>
                  <a:t>If a DLT is defined as any Grade 3 or higher AE, </a:t>
                </a:r>
                <a14:m>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𝑇𝐼</m:t>
                        </m:r>
                      </m:e>
                      <m:sup>
                        <m:r>
                          <a:rPr lang="en-US" i="1">
                            <a:latin typeface="Cambria Math" panose="02040503050406030204" pitchFamily="18" charset="0"/>
                          </a:rPr>
                          <m:t>∗</m:t>
                        </m:r>
                      </m:sup>
                    </m:sSup>
                    <m:r>
                      <a:rPr lang="en-US" b="0" i="0" smtClean="0">
                        <a:latin typeface="Cambria Math" panose="02040503050406030204" pitchFamily="18" charset="0"/>
                      </a:rPr>
                      <m:t>&gt;0.6</m:t>
                    </m:r>
                  </m:oMath>
                </a14:m>
                <a:r>
                  <a:rPr lang="en-US" dirty="0"/>
                  <a:t> </a:t>
                </a:r>
                <a:r>
                  <a:rPr lang="en-US" i="1" dirty="0"/>
                  <a:t>necessarily implies </a:t>
                </a:r>
                <a:r>
                  <a:rPr lang="en-US" dirty="0"/>
                  <a:t>a DLT </a:t>
                </a:r>
              </a:p>
              <a:p>
                <a:pPr lvl="1"/>
                <a:endParaRPr lang="en-US" dirty="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2960" y="1188720"/>
                <a:ext cx="10515600" cy="4572000"/>
              </a:xfrm>
              <a:blipFill>
                <a:blip r:embed="rId5"/>
                <a:stretch>
                  <a:fillRect l="-522" t="-1200" b="-2133"/>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38</a:t>
            </a:fld>
            <a:endParaRPr lang="en-US" dirty="0"/>
          </a:p>
        </p:txBody>
      </p:sp>
    </p:spTree>
    <p:extLst>
      <p:ext uri="{BB962C8B-B14F-4D97-AF65-F5344CB8AC3E}">
        <p14:creationId xmlns:p14="http://schemas.microsoft.com/office/powerpoint/2010/main" val="3356956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C9018-DF6A-E688-AAE7-AEF3811F9090}"/>
              </a:ext>
            </a:extLst>
          </p:cNvPr>
          <p:cNvSpPr>
            <a:spLocks noGrp="1"/>
          </p:cNvSpPr>
          <p:nvPr>
            <p:ph type="title"/>
          </p:nvPr>
        </p:nvSpPr>
        <p:spPr/>
        <p:txBody>
          <a:bodyPr/>
          <a:lstStyle/>
          <a:p>
            <a:r>
              <a:rPr lang="en-US" dirty="0"/>
              <a:t>Benefits of the Toxicity Score Paradigm</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FF14ECB-ECE8-DFA5-BC74-809A41475E0C}"/>
                  </a:ext>
                </a:extLst>
              </p:cNvPr>
              <p:cNvSpPr>
                <a:spLocks noGrp="1"/>
              </p:cNvSpPr>
              <p:nvPr>
                <p:ph idx="1"/>
              </p:nvPr>
            </p:nvSpPr>
            <p:spPr/>
            <p:txBody>
              <a:bodyPr/>
              <a:lstStyle/>
              <a:p>
                <a:r>
                  <a:rPr lang="en-US" dirty="0"/>
                  <a:t>Allows for more “customization” around defining an MTD</a:t>
                </a:r>
              </a:p>
              <a:p>
                <a:pPr lvl="1"/>
                <a:r>
                  <a:rPr lang="en-US" dirty="0"/>
                  <a:t>E.g. If a single Grade 3 of AE </a:t>
                </a:r>
                <a:r>
                  <a:rPr lang="en-US" i="1" dirty="0"/>
                  <a:t>L</a:t>
                </a:r>
                <a:r>
                  <a:rPr lang="en-US" dirty="0"/>
                  <a:t> is a DLT, simply define the “weight” for the grade 3 of AE </a:t>
                </a:r>
                <a:r>
                  <a:rPr lang="en-US" i="1" dirty="0"/>
                  <a:t>L</a:t>
                </a:r>
                <a:r>
                  <a:rPr lang="en-US" dirty="0"/>
                  <a: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𝐺</m:t>
                        </m:r>
                        <m:r>
                          <a:rPr lang="en-US" b="0" i="1" smtClean="0">
                            <a:latin typeface="Cambria Math" panose="02040503050406030204" pitchFamily="18" charset="0"/>
                          </a:rPr>
                          <m:t>3</m:t>
                        </m:r>
                      </m:sub>
                    </m:sSub>
                  </m:oMath>
                </a14:m>
                <a:r>
                  <a:rPr lang="en-US" dirty="0"/>
                  <a:t> to be greater than the target score</a:t>
                </a:r>
              </a:p>
              <a:p>
                <a:pPr lvl="1"/>
                <a:r>
                  <a:rPr lang="en-US" dirty="0"/>
                  <a:t>E.g. If 3 grade-2 AEs should equal a DLT, define the weight for grade 2 such that the sum of 3 of them exceeds the target score</a:t>
                </a:r>
              </a:p>
              <a:p>
                <a:r>
                  <a:rPr lang="en-US" dirty="0"/>
                  <a:t>Uses </a:t>
                </a:r>
                <a:r>
                  <a:rPr lang="en-US" b="1" dirty="0"/>
                  <a:t>all</a:t>
                </a:r>
                <a:r>
                  <a:rPr lang="en-US" dirty="0"/>
                  <a:t> patient toxicity information for updating the dose-toxicity curve</a:t>
                </a:r>
              </a:p>
              <a:p>
                <a:pPr lvl="1"/>
                <a:r>
                  <a:rPr lang="en-US" dirty="0"/>
                  <a:t>If the rules for defining a DLT based on binary toxicity endpoint and toxicity scores align perfectly, using partial toxicity information from dose-levels before the true DLT should theoretically improve the estimation of the dose-toxicity curves. </a:t>
                </a:r>
              </a:p>
              <a:p>
                <a:pPr marL="914400" lvl="2" indent="0">
                  <a:buNone/>
                </a:pPr>
                <a:endParaRPr lang="en-US" dirty="0"/>
              </a:p>
            </p:txBody>
          </p:sp>
        </mc:Choice>
        <mc:Fallback>
          <p:sp>
            <p:nvSpPr>
              <p:cNvPr id="3" name="Content Placeholder 2">
                <a:extLst>
                  <a:ext uri="{FF2B5EF4-FFF2-40B4-BE49-F238E27FC236}">
                    <a16:creationId xmlns:a16="http://schemas.microsoft.com/office/drawing/2014/main" id="{BFF14ECB-ECE8-DFA5-BC74-809A41475E0C}"/>
                  </a:ext>
                </a:extLst>
              </p:cNvPr>
              <p:cNvSpPr>
                <a:spLocks noGrp="1" noRot="1" noChangeAspect="1" noMove="1" noResize="1" noEditPoints="1" noAdjustHandles="1" noChangeArrowheads="1" noChangeShapeType="1" noTextEdit="1"/>
              </p:cNvSpPr>
              <p:nvPr>
                <p:ph idx="1"/>
              </p:nvPr>
            </p:nvSpPr>
            <p:spPr>
              <a:blipFill>
                <a:blip r:embed="rId2"/>
                <a:stretch>
                  <a:fillRect l="-483" t="-144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8CFEB44-CF67-542E-079F-DF2855627ABA}"/>
              </a:ext>
            </a:extLst>
          </p:cNvPr>
          <p:cNvSpPr>
            <a:spLocks noGrp="1"/>
          </p:cNvSpPr>
          <p:nvPr>
            <p:ph type="sldNum" sz="quarter" idx="10"/>
          </p:nvPr>
        </p:nvSpPr>
        <p:spPr/>
        <p:txBody>
          <a:bodyPr/>
          <a:lstStyle/>
          <a:p>
            <a:fld id="{0E109EA1-A30D-9743-9DCC-41793B4C74E6}" type="slidenum">
              <a:rPr lang="en-US" smtClean="0"/>
              <a:pPr/>
              <a:t>39</a:t>
            </a:fld>
            <a:endParaRPr lang="en-US" dirty="0"/>
          </a:p>
        </p:txBody>
      </p:sp>
    </p:spTree>
    <p:extLst>
      <p:ext uri="{BB962C8B-B14F-4D97-AF65-F5344CB8AC3E}">
        <p14:creationId xmlns:p14="http://schemas.microsoft.com/office/powerpoint/2010/main" val="1441589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60"/>
            <a:ext cx="10515600" cy="649224"/>
          </a:xfrm>
        </p:spPr>
        <p:txBody>
          <a:bodyPr/>
          <a:lstStyle/>
          <a:p>
            <a:r>
              <a:rPr lang="en-US" dirty="0"/>
              <a:t>CRM and Quasi-CRM</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22960" y="1014984"/>
                <a:ext cx="10515600" cy="5074920"/>
              </a:xfrm>
            </p:spPr>
            <p:txBody>
              <a:bodyPr>
                <a:normAutofit fontScale="92500" lnSpcReduction="20000"/>
              </a:bodyPr>
              <a:lstStyle/>
              <a:p>
                <a14:m>
                  <m:oMath xmlns:m="http://schemas.openxmlformats.org/officeDocument/2006/math">
                    <m:sSub>
                      <m:sSubPr>
                        <m:ctrlPr>
                          <a:rPr lang="en-US"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𝑖</m:t>
                        </m:r>
                      </m:sub>
                    </m:sSub>
                  </m:oMath>
                </a14:m>
                <a:r>
                  <a:rPr lang="en-US" dirty="0"/>
                  <a:t> = toxicity score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[0,1]</m:t>
                    </m:r>
                  </m:oMath>
                </a14:m>
                <a:r>
                  <a:rPr lang="en-US" dirty="0"/>
                  <a:t> or binary DLT response experienced by patient </a:t>
                </a:r>
                <a14:m>
                  <m:oMath xmlns:m="http://schemas.openxmlformats.org/officeDocument/2006/math">
                    <m:r>
                      <a:rPr lang="en-US" b="0" i="1" smtClean="0">
                        <a:latin typeface="Cambria Math" panose="02040503050406030204" pitchFamily="18" charset="0"/>
                      </a:rPr>
                      <m:t>𝑖</m:t>
                    </m:r>
                  </m:oMath>
                </a14:m>
                <a:endParaRPr lang="en-US" dirty="0"/>
              </a:p>
              <a:p>
                <a:r>
                  <a:rPr lang="en-US" dirty="0"/>
                  <a:t>For dose </a:t>
                </a:r>
                <a14:m>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𝐾</m:t>
                    </m:r>
                  </m:oMath>
                </a14:m>
                <a:r>
                  <a:rPr lang="en-US" dirty="0"/>
                  <a:t> doses given to patient </a:t>
                </a:r>
                <a14:m>
                  <m:oMath xmlns:m="http://schemas.openxmlformats.org/officeDocument/2006/math">
                    <m:r>
                      <a:rPr lang="en-US" b="0" i="1" smtClean="0">
                        <a:latin typeface="Cambria Math" panose="02040503050406030204" pitchFamily="18" charset="0"/>
                      </a:rPr>
                      <m:t>𝑖</m:t>
                    </m:r>
                  </m:oMath>
                </a14:m>
                <a:r>
                  <a:rPr lang="en-US" dirty="0"/>
                  <a:t>, </a:t>
                </a:r>
                <a14:m>
                  <m:oMath xmlns:m="http://schemas.openxmlformats.org/officeDocument/2006/math">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𝑑</m:t>
                        </m:r>
                      </m:e>
                      <m:sub>
                        <m:r>
                          <a:rPr lang="en-US" i="1">
                            <a:latin typeface="Cambria Math" panose="02040503050406030204" pitchFamily="18" charset="0"/>
                            <a:ea typeface="Cambria Math" panose="02040503050406030204" pitchFamily="18" charset="0"/>
                          </a:rPr>
                          <m:t>𝑘</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oMath>
                </a14:m>
                <a:r>
                  <a:rPr lang="en-US" dirty="0"/>
                  <a:t>, we define a dose-response function:</a:t>
                </a:r>
              </a:p>
              <a:p>
                <a:pPr marL="0" indent="0" algn="ctr">
                  <a:buNone/>
                </a:pPr>
                <a:r>
                  <a:rPr lang="en-US" dirty="0"/>
                  <a:t> </a:t>
                </a:r>
                <a14:m>
                  <m:oMath xmlns:m="http://schemas.openxmlformats.org/officeDocument/2006/math">
                    <m:r>
                      <a:rPr lang="en-US" b="0" i="1" smtClean="0">
                        <a:latin typeface="Cambria Math" panose="02040503050406030204" pitchFamily="18" charset="0"/>
                      </a:rPr>
                      <m:t>𝑈</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e>
                    </m:d>
                    <m:r>
                      <a:rPr lang="en-US" b="0" i="1" smtClean="0">
                        <a:latin typeface="Cambria Math" panose="02040503050406030204" pitchFamily="18" charset="0"/>
                      </a:rPr>
                      <m:t>=</m:t>
                    </m:r>
                    <m:r>
                      <m:rPr>
                        <m:sty m:val="p"/>
                      </m:rPr>
                      <a:rPr lang="el-GR" b="0" i="1" smtClean="0">
                        <a:latin typeface="Cambria Math" panose="02040503050406030204" pitchFamily="18" charset="0"/>
                      </a:rPr>
                      <m:t>φ</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r>
                      <a:rPr lang="en-US" b="0" i="0"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𝑑</m:t>
                        </m:r>
                      </m:e>
                      <m:sub>
                        <m:r>
                          <a:rPr lang="en-US" b="0" i="1" smtClean="0">
                            <a:latin typeface="Cambria Math" panose="02040503050406030204" pitchFamily="18" charset="0"/>
                            <a:ea typeface="Cambria Math" panose="02040503050406030204" pitchFamily="18" charset="0"/>
                          </a:rPr>
                          <m:t>𝑘</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𝑖</m:t>
                    </m:r>
                    <m:r>
                      <a:rPr lang="en-US" b="0" i="1" smtClean="0">
                        <a:latin typeface="Cambria Math" panose="02040503050406030204" pitchFamily="18" charset="0"/>
                        <a:ea typeface="Cambria Math" panose="02040503050406030204" pitchFamily="18" charset="0"/>
                      </a:rPr>
                      <m:t>))</m:t>
                    </m:r>
                  </m:oMath>
                </a14:m>
                <a:r>
                  <a:rPr lang="en-US" dirty="0"/>
                  <a:t> </a:t>
                </a:r>
              </a:p>
              <a:p>
                <a:pPr marL="0" indent="0" algn="ctr">
                  <a:buNone/>
                </a:pPr>
                <a:r>
                  <a:rPr lang="en-US" dirty="0"/>
                  <a:t>Example: </a:t>
                </a:r>
                <a14:m>
                  <m:oMath xmlns:m="http://schemas.openxmlformats.org/officeDocument/2006/math">
                    <m:sSubSup>
                      <m:sSubSupPr>
                        <m:ctrlPr>
                          <a:rPr lang="en-US" i="1" smtClean="0">
                            <a:latin typeface="Cambria Math" panose="02040503050406030204" pitchFamily="18" charset="0"/>
                          </a:rPr>
                        </m:ctrlPr>
                      </m:sSubSupPr>
                      <m:e>
                        <m:r>
                          <a:rPr lang="en-US" i="1">
                            <a:latin typeface="Cambria Math" panose="02040503050406030204" pitchFamily="18" charset="0"/>
                          </a:rPr>
                          <m:t>𝑈</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e>
                        </m:d>
                        <m:r>
                          <a:rPr lang="en-US" b="0" i="1" smtClean="0">
                            <a:latin typeface="Cambria Math" panose="02040503050406030204" pitchFamily="18" charset="0"/>
                          </a:rPr>
                          <m:t>=</m:t>
                        </m:r>
                        <m:r>
                          <a:rPr lang="en-US" b="0" i="1" smtClean="0">
                            <a:latin typeface="Cambria Math" panose="02040503050406030204" pitchFamily="18" charset="0"/>
                          </a:rPr>
                          <m:t>𝑝</m:t>
                        </m:r>
                      </m:e>
                      <m:sub>
                        <m:r>
                          <a:rPr lang="en-US" b="0" i="1" smtClean="0">
                            <a:latin typeface="Cambria Math" panose="02040503050406030204" pitchFamily="18" charset="0"/>
                          </a:rPr>
                          <m:t>𝑘</m:t>
                        </m:r>
                      </m:sub>
                      <m:sup>
                        <m:r>
                          <m:rPr>
                            <m:sty m:val="p"/>
                          </m:rPr>
                          <a:rPr lang="en-US" b="0" i="0" smtClean="0">
                            <a:latin typeface="Cambria Math" panose="02040503050406030204" pitchFamily="18" charset="0"/>
                          </a:rPr>
                          <m:t>exp</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rPr>
                      <m:t>,  </m:t>
                    </m:r>
                    <m:r>
                      <a:rPr lang="en-US" b="0" i="1" smtClean="0">
                        <a:latin typeface="Cambria Math" panose="02040503050406030204" pitchFamily="18" charset="0"/>
                      </a:rPr>
                      <m:t>𝑤h𝑒𝑟𝑒</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𝑘</m:t>
                        </m:r>
                        <m:r>
                          <a:rPr lang="en-US" b="0" i="1" smtClean="0">
                            <a:latin typeface="Cambria Math" panose="02040503050406030204" pitchFamily="18" charset="0"/>
                          </a:rPr>
                          <m:t>  </m:t>
                        </m:r>
                      </m:sub>
                    </m:sSub>
                  </m:oMath>
                </a14:m>
                <a:r>
                  <a:rPr lang="en-US" dirty="0"/>
                  <a:t>are prior probabilities of DLT at each dose level </a:t>
                </a:r>
              </a:p>
              <a:p>
                <a:r>
                  <a:rPr lang="en-US" dirty="0"/>
                  <a:t>Given patient data for dose and toxicity response: </a:t>
                </a:r>
                <a14:m>
                  <m:oMath xmlns:m="http://schemas.openxmlformats.org/officeDocument/2006/math">
                    <m:sSub>
                      <m:sSubPr>
                        <m:ctrlPr>
                          <a:rPr lang="en-US" i="1" smtClean="0">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1, </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b="0" i="1" smtClean="0">
                            <a:latin typeface="Cambria Math" panose="02040503050406030204" pitchFamily="18" charset="0"/>
                          </a:rPr>
                          <m:t>𝑖</m:t>
                        </m:r>
                        <m:r>
                          <a:rPr lang="en-US" i="1">
                            <a:latin typeface="Cambria Math" panose="02040503050406030204" pitchFamily="18" charset="0"/>
                          </a:rPr>
                          <m:t>, </m:t>
                        </m:r>
                      </m:sub>
                    </m:sSub>
                    <m:sSub>
                      <m:sSubPr>
                        <m:ctrlPr>
                          <a:rPr lang="en-US" i="1">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a14:m>
                <a:r>
                  <a:rPr lang="en-US" dirty="0"/>
                  <a:t>, we may model the data via a quasi-Bernoulli Likelihood: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𝐿</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𝛽</m:t>
                          </m:r>
                        </m:e>
                        <m:e>
                          <m:sSub>
                            <m:sSubPr>
                              <m:ctrlPr>
                                <a:rPr lang="en-US" i="1">
                                  <a:latin typeface="Cambria Math" panose="02040503050406030204" pitchFamily="18" charset="0"/>
                                </a:rPr>
                              </m:ctrlPr>
                            </m:sSubPr>
                            <m:e>
                              <m:r>
                                <m:rPr>
                                  <m:sty m:val="p"/>
                                </m:rPr>
                                <a:rPr lang="el-GR" i="1" smtClean="0">
                                  <a:latin typeface="Cambria Math" panose="02040503050406030204" pitchFamily="18" charset="0"/>
                                </a:rPr>
                                <m:t>Θ</m:t>
                              </m:r>
                              <m:r>
                                <m:rPr>
                                  <m:nor/>
                                </m:rPr>
                                <a:rPr lang="en-US" dirty="0"/>
                                <m:t> </m:t>
                              </m:r>
                            </m:e>
                            <m:sub>
                              <m:r>
                                <a:rPr lang="en-US" i="1">
                                  <a:latin typeface="Cambria Math" panose="02040503050406030204" pitchFamily="18" charset="0"/>
                                </a:rPr>
                                <m:t>𝑖</m:t>
                              </m:r>
                            </m:sub>
                          </m:sSub>
                        </m:e>
                      </m:d>
                      <m:r>
                        <a:rPr lang="en-US" b="0" i="1" smtClean="0">
                          <a:latin typeface="Cambria Math" panose="02040503050406030204" pitchFamily="18" charset="0"/>
                        </a:rPr>
                        <m:t>= </m:t>
                      </m:r>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=1</m:t>
                          </m:r>
                        </m:sub>
                        <m:sup>
                          <m:r>
                            <a:rPr lang="en-US" b="0" i="1" smtClean="0">
                              <a:latin typeface="Cambria Math" panose="02040503050406030204" pitchFamily="18" charset="0"/>
                            </a:rPr>
                            <m:t>𝑖</m:t>
                          </m:r>
                        </m:sup>
                        <m:e>
                          <m:sSup>
                            <m:sSupPr>
                              <m:ctrlPr>
                                <a:rPr lang="en-US" b="0" i="1" smtClean="0">
                                  <a:latin typeface="Cambria Math" panose="02040503050406030204" pitchFamily="18" charset="0"/>
                                </a:rPr>
                              </m:ctrlPr>
                            </m:sSupPr>
                            <m:e>
                              <m:r>
                                <m:rPr>
                                  <m:sty m:val="p"/>
                                </m:rPr>
                                <a:rPr lang="el-GR" i="1">
                                  <a:latin typeface="Cambria Math" panose="02040503050406030204" pitchFamily="18" charset="0"/>
                                </a:rPr>
                                <m:t>φ</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e>
                            <m:sup>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𝑗</m:t>
                                  </m:r>
                                </m:sub>
                              </m:sSub>
                            </m:sup>
                          </m:sSup>
                        </m:e>
                      </m:nary>
                      <m:sSup>
                        <m:sSupPr>
                          <m:ctrlPr>
                            <a:rPr lang="en-US" b="0" i="1" smtClean="0">
                              <a:latin typeface="Cambria Math" panose="02040503050406030204" pitchFamily="18" charset="0"/>
                            </a:rPr>
                          </m:ctrlPr>
                        </m:sSupPr>
                        <m:e>
                          <m:r>
                            <a:rPr lang="en-US" b="0" i="1" smtClean="0">
                              <a:latin typeface="Cambria Math" panose="02040503050406030204" pitchFamily="18" charset="0"/>
                            </a:rPr>
                            <m:t>(1−</m:t>
                          </m:r>
                          <m:r>
                            <m:rPr>
                              <m:sty m:val="p"/>
                            </m:rPr>
                            <a:rPr lang="el-GR" i="1">
                              <a:latin typeface="Cambria Math" panose="02040503050406030204" pitchFamily="18" charset="0"/>
                            </a:rPr>
                            <m:t>φ</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rPr>
                            <m:t>(1−</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i="1">
                                  <a:latin typeface="Cambria Math" panose="02040503050406030204" pitchFamily="18" charset="0"/>
                                  <a:ea typeface="Cambria Math" panose="02040503050406030204" pitchFamily="18" charset="0"/>
                                </a:rPr>
                                <m:t>𝑗</m:t>
                              </m:r>
                            </m:sub>
                          </m:sSub>
                          <m:r>
                            <a:rPr lang="en-US" b="0" i="1" smtClean="0">
                              <a:latin typeface="Cambria Math" panose="02040503050406030204" pitchFamily="18" charset="0"/>
                              <a:ea typeface="Cambria Math" panose="02040503050406030204" pitchFamily="18" charset="0"/>
                            </a:rPr>
                            <m:t>)</m:t>
                          </m:r>
                        </m:sup>
                      </m:sSup>
                    </m:oMath>
                  </m:oMathPara>
                </a14:m>
                <a:endParaRPr lang="en-US" dirty="0"/>
              </a:p>
              <a:p>
                <a:r>
                  <a:rPr lang="en-US" dirty="0"/>
                  <a:t>Posterior density: </a:t>
                </a:r>
                <a14:m>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𝛽</m:t>
                        </m:r>
                      </m:e>
                      <m:e>
                        <m:sSub>
                          <m:sSubPr>
                            <m:ctrlPr>
                              <a:rPr lang="en-US" i="1">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i="1">
                                <a:latin typeface="Cambria Math" panose="02040503050406030204" pitchFamily="18" charset="0"/>
                              </a:rPr>
                              <m:t>𝑖</m:t>
                            </m:r>
                          </m:sub>
                        </m:sSub>
                      </m:e>
                    </m:d>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i="1">
                            <a:latin typeface="Cambria Math" panose="02040503050406030204" pitchFamily="18" charset="0"/>
                          </a:rPr>
                          <m:t>𝐿</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𝛽</m:t>
                            </m:r>
                          </m:e>
                          <m:e>
                            <m:sSub>
                              <m:sSubPr>
                                <m:ctrlPr>
                                  <a:rPr lang="en-US" i="1">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i="1">
                                    <a:latin typeface="Cambria Math" panose="02040503050406030204" pitchFamily="18" charset="0"/>
                                  </a:rPr>
                                  <m:t>𝑖</m:t>
                                </m:r>
                              </m:sub>
                            </m:sSub>
                          </m:e>
                        </m:d>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m:t>
                        </m:r>
                      </m:num>
                      <m:den>
                        <m:nary>
                          <m:naryPr>
                            <m:limLoc m:val="undOvr"/>
                            <m:subHide m:val="on"/>
                            <m:supHide m:val="on"/>
                            <m:ctrlPr>
                              <a:rPr lang="en-US" b="0" i="1" smtClean="0">
                                <a:latin typeface="Cambria Math" panose="02040503050406030204" pitchFamily="18" charset="0"/>
                              </a:rPr>
                            </m:ctrlPr>
                          </m:naryPr>
                          <m:sub/>
                          <m:sup/>
                          <m:e>
                            <m:r>
                              <a:rPr lang="en-US" i="1">
                                <a:latin typeface="Cambria Math" panose="02040503050406030204" pitchFamily="18" charset="0"/>
                              </a:rPr>
                              <m:t>𝐿</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𝛽</m:t>
                                </m:r>
                              </m:e>
                              <m:e>
                                <m:sSub>
                                  <m:sSubPr>
                                    <m:ctrlPr>
                                      <a:rPr lang="en-US" i="1">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i="1">
                                        <a:latin typeface="Cambria Math" panose="02040503050406030204" pitchFamily="18" charset="0"/>
                                      </a:rPr>
                                      <m:t>𝑖</m:t>
                                    </m:r>
                                  </m:sub>
                                </m:sSub>
                              </m:e>
                            </m:d>
                            <m:r>
                              <a:rPr lang="en-US" i="1">
                                <a:latin typeface="Cambria Math" panose="02040503050406030204" pitchFamily="18" charset="0"/>
                              </a:rPr>
                              <m:t>𝑔</m:t>
                            </m:r>
                            <m:d>
                              <m:dPr>
                                <m:ctrlPr>
                                  <a:rPr lang="en-US" i="1">
                                    <a:latin typeface="Cambria Math" panose="02040503050406030204" pitchFamily="18" charset="0"/>
                                  </a:rPr>
                                </m:ctrlPr>
                              </m:dPr>
                              <m:e>
                                <m:r>
                                  <a:rPr lang="en-US" i="1">
                                    <a:latin typeface="Cambria Math" panose="02040503050406030204" pitchFamily="18" charset="0"/>
                                    <a:ea typeface="Cambria Math" panose="02040503050406030204" pitchFamily="18" charset="0"/>
                                  </a:rPr>
                                  <m:t>𝛽</m:t>
                                </m:r>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𝛽</m:t>
                            </m:r>
                          </m:e>
                        </m:nary>
                      </m:den>
                    </m:f>
                  </m:oMath>
                </a14:m>
                <a:endParaRPr lang="en-US" dirty="0"/>
              </a:p>
              <a:p>
                <a:r>
                  <a:rPr lang="en-US" dirty="0"/>
                  <a:t>After patient </a:t>
                </a:r>
                <a14:m>
                  <m:oMath xmlns:m="http://schemas.openxmlformats.org/officeDocument/2006/math">
                    <m:r>
                      <a:rPr lang="en-US" b="0" i="1" smtClean="0">
                        <a:latin typeface="Cambria Math" panose="02040503050406030204" pitchFamily="18" charset="0"/>
                      </a:rPr>
                      <m:t>𝑖</m:t>
                    </m:r>
                  </m:oMath>
                </a14:m>
                <a:r>
                  <a:rPr lang="en-US" dirty="0"/>
                  <a:t>, estimate the posterior mean:</a:t>
                </a:r>
              </a:p>
              <a:p>
                <a:pPr marL="0" indent="0">
                  <a:buNone/>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𝑈</m:t>
                          </m:r>
                        </m:e>
                      </m:acc>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rPr>
                            <m:t>𝑖</m:t>
                          </m:r>
                          <m:r>
                            <a:rPr lang="en-US" i="1">
                              <a:latin typeface="Cambria Math" panose="02040503050406030204" pitchFamily="18" charset="0"/>
                            </a:rPr>
                            <m:t>)</m:t>
                          </m:r>
                        </m:e>
                      </m:d>
                      <m:r>
                        <a:rPr lang="en-US" b="0" i="1" smtClean="0">
                          <a:latin typeface="Cambria Math" panose="02040503050406030204" pitchFamily="18" charset="0"/>
                        </a:rPr>
                        <m:t>=</m:t>
                      </m:r>
                      <m:r>
                        <m:rPr>
                          <m:sty m:val="p"/>
                        </m:rPr>
                        <a:rPr lang="el-GR" i="1">
                          <a:latin typeface="Cambria Math" panose="02040503050406030204" pitchFamily="18" charset="0"/>
                        </a:rPr>
                        <m:t>φ</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 </m:t>
                          </m:r>
                          <m:sSub>
                            <m:sSubPr>
                              <m:ctrlPr>
                                <a:rPr lang="en-US" i="1" smtClean="0">
                                  <a:latin typeface="Cambria Math" panose="02040503050406030204" pitchFamily="18" charset="0"/>
                                  <a:ea typeface="Cambria Math" panose="02040503050406030204" pitchFamily="18" charset="0"/>
                                </a:rPr>
                              </m:ctrlPr>
                            </m:sSubPr>
                            <m:e>
                              <m:acc>
                                <m:accPr>
                                  <m:chr m:val="̂"/>
                                  <m:ctrlPr>
                                    <a:rPr lang="en-US" i="1" smtClean="0">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𝛽</m:t>
                                  </m:r>
                                </m:e>
                              </m:acc>
                            </m:e>
                            <m:sub>
                              <m:r>
                                <a:rPr lang="en-US" b="0" i="1" smtClean="0">
                                  <a:latin typeface="Cambria Math" panose="02040503050406030204" pitchFamily="18" charset="0"/>
                                  <a:ea typeface="Cambria Math" panose="02040503050406030204" pitchFamily="18" charset="0"/>
                                </a:rPr>
                                <m:t>𝑖</m:t>
                              </m:r>
                            </m:sub>
                          </m:sSub>
                          <m:r>
                            <a:rPr lang="en-US" i="0" smtClean="0">
                              <a:latin typeface="Cambria Math" panose="02040503050406030204" pitchFamily="18" charset="0"/>
                              <a:ea typeface="Cambria Math" panose="02040503050406030204" pitchFamily="18" charset="0"/>
                            </a:rPr>
                            <m:t> </m:t>
                          </m:r>
                        </m:e>
                      </m:d>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k</m:t>
                      </m:r>
                      <m:r>
                        <a:rPr lang="en-US" b="0" i="0" smtClean="0">
                          <a:latin typeface="Cambria Math" panose="02040503050406030204" pitchFamily="18" charset="0"/>
                          <a:ea typeface="Cambria Math" panose="02040503050406030204" pitchFamily="18" charset="0"/>
                        </a:rPr>
                        <m:t>=1,…</m:t>
                      </m:r>
                      <m:r>
                        <m:rPr>
                          <m:sty m:val="p"/>
                        </m:rPr>
                        <a:rPr lang="en-US" b="0" i="0" smtClean="0">
                          <a:latin typeface="Cambria Math" panose="02040503050406030204" pitchFamily="18" charset="0"/>
                          <a:ea typeface="Cambria Math" panose="02040503050406030204" pitchFamily="18" charset="0"/>
                        </a:rPr>
                        <m:t>K</m:t>
                      </m:r>
                      <m:r>
                        <a:rPr lang="en-US" b="0" i="0" smtClean="0">
                          <a:latin typeface="Cambria Math" panose="02040503050406030204" pitchFamily="18" charset="0"/>
                          <a:ea typeface="Cambria Math" panose="02040503050406030204" pitchFamily="18" charset="0"/>
                        </a:rPr>
                        <m:t> ; </m:t>
                      </m:r>
                      <m:sSub>
                        <m:sSubPr>
                          <m:ctrlPr>
                            <a:rPr lang="en-US" i="1">
                              <a:latin typeface="Cambria Math" panose="02040503050406030204" pitchFamily="18" charset="0"/>
                              <a:ea typeface="Cambria Math" panose="02040503050406030204" pitchFamily="18" charset="0"/>
                            </a:rPr>
                          </m:ctrlPr>
                        </m:sSubPr>
                        <m:e>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𝛽</m:t>
                              </m:r>
                            </m:e>
                          </m:acc>
                        </m:e>
                        <m:sub>
                          <m:r>
                            <a:rPr lang="en-US" i="1">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nary>
                        <m:naryPr>
                          <m:limLoc m:val="undOvr"/>
                          <m:subHide m:val="on"/>
                          <m:supHide m:val="on"/>
                          <m:ctrlPr>
                            <a:rPr lang="en-US" b="0" i="1" smtClean="0">
                              <a:latin typeface="Cambria Math" panose="02040503050406030204" pitchFamily="18" charset="0"/>
                              <a:ea typeface="Cambria Math" panose="02040503050406030204" pitchFamily="18" charset="0"/>
                            </a:rPr>
                          </m:ctrlPr>
                        </m:naryPr>
                        <m:sub/>
                        <m:sup/>
                        <m:e>
                          <m:r>
                            <a:rPr lang="en-US" b="0" i="1" smtClean="0">
                              <a:latin typeface="Cambria Math" panose="02040503050406030204" pitchFamily="18" charset="0"/>
                              <a:ea typeface="Cambria Math" panose="02040503050406030204" pitchFamily="18" charset="0"/>
                            </a:rPr>
                            <m:t>𝛽</m:t>
                          </m:r>
                          <m:r>
                            <a:rPr lang="en-US" b="0" i="1" smtClean="0">
                              <a:latin typeface="Cambria Math" panose="02040503050406030204" pitchFamily="18" charset="0"/>
                              <a:ea typeface="Cambria Math" panose="02040503050406030204" pitchFamily="18" charset="0"/>
                            </a:rPr>
                            <m:t>𝑓</m:t>
                          </m:r>
                          <m:d>
                            <m:dPr>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𝛽</m:t>
                              </m:r>
                            </m:e>
                          </m:d>
                        </m:e>
                      </m:nary>
                      <m:sSub>
                        <m:sSubPr>
                          <m:ctrlPr>
                            <a:rPr lang="en-US" i="1">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i="1">
                              <a:latin typeface="Cambria Math" panose="02040503050406030204" pitchFamily="18" charset="0"/>
                            </a:rPr>
                            <m:t>𝑖</m:t>
                          </m:r>
                        </m:sub>
                      </m:sSub>
                      <m:r>
                        <a:rPr lang="en-US" b="0" i="1" smtClean="0">
                          <a:latin typeface="Cambria Math" panose="02040503050406030204" pitchFamily="18" charset="0"/>
                        </a:rPr>
                        <m:t>)</m:t>
                      </m:r>
                      <m:r>
                        <a:rPr lang="en-US" b="0" i="1" smtClean="0">
                          <a:latin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𝛽</m:t>
                      </m:r>
                    </m:oMath>
                  </m:oMathPara>
                </a14:m>
                <a:endParaRPr lang="en-US" dirty="0"/>
              </a:p>
              <a:p>
                <a:r>
                  <a:rPr lang="en-US" dirty="0"/>
                  <a:t>Define </a:t>
                </a:r>
                <a14:m>
                  <m:oMath xmlns:m="http://schemas.openxmlformats.org/officeDocument/2006/math">
                    <m:r>
                      <a:rPr lang="en-US" i="1" dirty="0" smtClean="0">
                        <a:latin typeface="Cambria Math" panose="02040503050406030204" pitchFamily="18" charset="0"/>
                        <a:ea typeface="Cambria Math" panose="02040503050406030204" pitchFamily="18" charset="0"/>
                      </a:rPr>
                      <m:t>𝜌</m:t>
                    </m:r>
                  </m:oMath>
                </a14:m>
                <a:r>
                  <a:rPr lang="en-US" dirty="0"/>
                  <a:t> to be target toxicity score or target DLT rate</a:t>
                </a:r>
              </a:p>
              <a:p>
                <a:r>
                  <a:rPr lang="en-US" dirty="0"/>
                  <a:t>Give next dose to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+1</m:t>
                        </m:r>
                      </m:e>
                    </m:d>
                    <m:r>
                      <a:rPr lang="en-US" b="0" i="1" smtClean="0">
                        <a:latin typeface="Cambria Math" panose="02040503050406030204" pitchFamily="18" charset="0"/>
                      </a:rPr>
                      <m:t>𝑡h</m:t>
                    </m:r>
                  </m:oMath>
                </a14:m>
                <a:r>
                  <a:rPr lang="en-US" dirty="0"/>
                  <a:t> patient: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𝑖</m:t>
                        </m:r>
                        <m:r>
                          <a:rPr lang="en-US" b="0" i="1" smtClean="0">
                            <a:latin typeface="Cambria Math" panose="02040503050406030204" pitchFamily="18" charset="0"/>
                          </a:rPr>
                          <m:t>+1</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𝑎𝑟𝑔</m:t>
                        </m:r>
                        <m:r>
                          <a:rPr lang="en-US" b="0" i="1" smtClean="0">
                            <a:latin typeface="Cambria Math" panose="02040503050406030204" pitchFamily="18" charset="0"/>
                          </a:rPr>
                          <m:t> </m:t>
                        </m:r>
                        <m:r>
                          <a:rPr lang="en-US" b="0" i="1" smtClean="0">
                            <a:latin typeface="Cambria Math" panose="02040503050406030204" pitchFamily="18" charset="0"/>
                          </a:rPr>
                          <m:t>𝑚𝑖𝑛</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sub>
                    </m:sSub>
                    <m:d>
                      <m:dPr>
                        <m:begChr m:val="|"/>
                        <m:endChr m:val="|"/>
                        <m:ctrlPr>
                          <a:rPr lang="en-US" b="0" i="1" smtClean="0">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𝑈</m:t>
                            </m:r>
                          </m:e>
                        </m:acc>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d>
                              <m:dPr>
                                <m:ctrlPr>
                                  <a:rPr lang="en-US" i="1">
                                    <a:latin typeface="Cambria Math" panose="02040503050406030204" pitchFamily="18" charset="0"/>
                                  </a:rPr>
                                </m:ctrlPr>
                              </m:dPr>
                              <m:e>
                                <m:r>
                                  <a:rPr lang="en-US" i="1">
                                    <a:latin typeface="Cambria Math" panose="02040503050406030204" pitchFamily="18" charset="0"/>
                                  </a:rPr>
                                  <m:t>𝑖</m:t>
                                </m:r>
                              </m:e>
                            </m:d>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𝜌</m:t>
                        </m:r>
                      </m:e>
                    </m:d>
                    <m:r>
                      <a:rPr lang="en-US" b="0" i="1" smtClean="0">
                        <a:latin typeface="Cambria Math" panose="02040503050406030204" pitchFamily="18" charset="0"/>
                        <a:ea typeface="Cambria Math" panose="02040503050406030204" pitchFamily="18" charset="0"/>
                      </a:rPr>
                      <m:t>,</m:t>
                    </m:r>
                    <m:r>
                      <a:rPr lang="en-US" b="0" i="0" smtClean="0">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k</m:t>
                    </m:r>
                    <m:r>
                      <a:rPr lang="en-US">
                        <a:latin typeface="Cambria Math" panose="02040503050406030204" pitchFamily="18" charset="0"/>
                        <a:ea typeface="Cambria Math" panose="02040503050406030204" pitchFamily="18" charset="0"/>
                      </a:rPr>
                      <m:t>=1,…</m:t>
                    </m:r>
                    <m:r>
                      <m:rPr>
                        <m:sty m:val="p"/>
                      </m:rPr>
                      <a:rPr lang="en-US">
                        <a:latin typeface="Cambria Math" panose="02040503050406030204" pitchFamily="18" charset="0"/>
                        <a:ea typeface="Cambria Math" panose="02040503050406030204" pitchFamily="18" charset="0"/>
                      </a:rPr>
                      <m:t>K</m:t>
                    </m:r>
                  </m:oMath>
                </a14:m>
                <a:endParaRPr lang="en-US" dirty="0"/>
              </a:p>
              <a:p>
                <a:endParaRPr lang="en-US" dirty="0"/>
              </a:p>
              <a:p>
                <a:endParaRPr lang="en-US" dirty="0"/>
              </a:p>
              <a:p>
                <a:pPr marL="0" indent="0">
                  <a:buNone/>
                </a:pPr>
                <a:endParaRPr lang="en-US" dirty="0"/>
              </a:p>
              <a:p>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22960" y="1014984"/>
                <a:ext cx="10515600" cy="5074920"/>
              </a:xfrm>
              <a:blipFill>
                <a:blip r:embed="rId2"/>
                <a:stretch>
                  <a:fillRect l="-362" t="-2250" b="-14750"/>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40</a:t>
            </a:fld>
            <a:endParaRPr lang="en-US" dirty="0"/>
          </a:p>
        </p:txBody>
      </p:sp>
    </p:spTree>
    <p:extLst>
      <p:ext uri="{BB962C8B-B14F-4D97-AF65-F5344CB8AC3E}">
        <p14:creationId xmlns:p14="http://schemas.microsoft.com/office/powerpoint/2010/main" val="6828826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DABFCE7-ACEA-81FD-052C-69DB28A96905}"/>
              </a:ext>
            </a:extLst>
          </p:cNvPr>
          <p:cNvSpPr>
            <a:spLocks noGrp="1"/>
          </p:cNvSpPr>
          <p:nvPr>
            <p:ph type="sldNum" sz="quarter" idx="10"/>
          </p:nvPr>
        </p:nvSpPr>
        <p:spPr/>
        <p:txBody>
          <a:bodyPr/>
          <a:lstStyle/>
          <a:p>
            <a:fld id="{0E109EA1-A30D-9743-9DCC-41793B4C74E6}" type="slidenum">
              <a:rPr lang="en-US" smtClean="0"/>
              <a:pPr/>
              <a:t>41</a:t>
            </a:fld>
            <a:endParaRPr lang="en-US" dirty="0"/>
          </a:p>
        </p:txBody>
      </p:sp>
      <p:pic>
        <p:nvPicPr>
          <p:cNvPr id="5" name="Picture 4">
            <a:extLst>
              <a:ext uri="{FF2B5EF4-FFF2-40B4-BE49-F238E27FC236}">
                <a16:creationId xmlns:a16="http://schemas.microsoft.com/office/drawing/2014/main" id="{50608833-FD3E-2D58-09FE-EF08190CE52A}"/>
              </a:ext>
            </a:extLst>
          </p:cNvPr>
          <p:cNvPicPr>
            <a:picLocks noChangeAspect="1"/>
          </p:cNvPicPr>
          <p:nvPr/>
        </p:nvPicPr>
        <p:blipFill>
          <a:blip r:embed="rId2"/>
          <a:stretch>
            <a:fillRect/>
          </a:stretch>
        </p:blipFill>
        <p:spPr>
          <a:xfrm>
            <a:off x="2321177" y="0"/>
            <a:ext cx="6790549" cy="6098117"/>
          </a:xfrm>
          <a:prstGeom prst="rect">
            <a:avLst/>
          </a:prstGeom>
        </p:spPr>
      </p:pic>
    </p:spTree>
    <p:extLst>
      <p:ext uri="{BB962C8B-B14F-4D97-AF65-F5344CB8AC3E}">
        <p14:creationId xmlns:p14="http://schemas.microsoft.com/office/powerpoint/2010/main" val="9885405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Simulated Trials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22960" y="1021976"/>
                <a:ext cx="10515600" cy="4985632"/>
              </a:xfrm>
            </p:spPr>
            <p:txBody>
              <a:bodyPr>
                <a:normAutofit/>
              </a:bodyPr>
              <a:lstStyle/>
              <a:p>
                <a:r>
                  <a:rPr lang="en-US" sz="2400" dirty="0"/>
                  <a:t>Simulated each trial 400 times</a:t>
                </a:r>
              </a:p>
              <a:p>
                <a:r>
                  <a:rPr lang="en-US" sz="2400" dirty="0"/>
                  <a:t>N=30 patients per trial w/ 1 patients per cohort</a:t>
                </a:r>
              </a:p>
              <a:p>
                <a:r>
                  <a:rPr lang="en-US" sz="2400" dirty="0"/>
                  <a:t>Power/Empiric Dose-response function: </a:t>
                </a:r>
                <a14:m>
                  <m:oMath xmlns:m="http://schemas.openxmlformats.org/officeDocument/2006/math">
                    <m:r>
                      <a:rPr lang="en-US" sz="2400" i="1">
                        <a:latin typeface="Cambria Math" panose="02040503050406030204" pitchFamily="18" charset="0"/>
                      </a:rPr>
                      <m:t>𝑈</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𝑘</m:t>
                            </m:r>
                          </m:sub>
                        </m:sSub>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e>
                    </m:d>
                    <m:r>
                      <a:rPr lang="en-US" sz="2400" i="1">
                        <a:latin typeface="Cambria Math" panose="02040503050406030204" pitchFamily="18" charset="0"/>
                      </a:rPr>
                      <m:t>=</m:t>
                    </m:r>
                    <m:r>
                      <m:rPr>
                        <m:sty m:val="p"/>
                      </m:rPr>
                      <a:rPr lang="el-GR" sz="2400" i="1">
                        <a:latin typeface="Cambria Math" panose="02040503050406030204" pitchFamily="18" charset="0"/>
                      </a:rPr>
                      <m:t>φ</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𝑑</m:t>
                            </m:r>
                          </m:e>
                          <m:sub>
                            <m:r>
                              <a:rPr lang="en-US" sz="2400" i="1">
                                <a:latin typeface="Cambria Math" panose="02040503050406030204" pitchFamily="18" charset="0"/>
                              </a:rPr>
                              <m:t>𝑘</m:t>
                            </m:r>
                          </m:sub>
                        </m:sSub>
                        <m:r>
                          <a:rPr lang="en-US" sz="2400" i="1">
                            <a:latin typeface="Cambria Math" panose="02040503050406030204" pitchFamily="18" charset="0"/>
                          </a:rPr>
                          <m:t>(</m:t>
                        </m:r>
                        <m:r>
                          <a:rPr lang="en-US" sz="2400" i="1">
                            <a:latin typeface="Cambria Math" panose="02040503050406030204" pitchFamily="18" charset="0"/>
                          </a:rPr>
                          <m:t>𝑖</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𝛽</m:t>
                        </m:r>
                      </m:e>
                    </m:d>
                    <m:r>
                      <a:rPr lang="en-US" sz="2400" b="0" i="1" smtClean="0">
                        <a:latin typeface="Cambria Math" panose="02040503050406030204" pitchFamily="18" charset="0"/>
                        <a:ea typeface="Cambria Math" panose="02040503050406030204" pitchFamily="18" charset="0"/>
                      </a:rPr>
                      <m:t>=</m:t>
                    </m:r>
                    <m:sSubSup>
                      <m:sSubSupPr>
                        <m:ctrlPr>
                          <a:rPr lang="en-US" sz="2400" b="0" i="1" smtClean="0">
                            <a:latin typeface="Cambria Math" panose="02040503050406030204" pitchFamily="18" charset="0"/>
                            <a:ea typeface="Cambria Math" panose="02040503050406030204" pitchFamily="18" charset="0"/>
                          </a:rPr>
                        </m:ctrlPr>
                      </m:sSubSupPr>
                      <m:e>
                        <m:r>
                          <a:rPr lang="en-US" sz="2400" b="0" i="1" smtClean="0">
                            <a:latin typeface="Cambria Math" panose="02040503050406030204" pitchFamily="18" charset="0"/>
                            <a:ea typeface="Cambria Math" panose="02040503050406030204" pitchFamily="18" charset="0"/>
                          </a:rPr>
                          <m:t>𝑑</m:t>
                        </m:r>
                      </m:e>
                      <m:sub>
                        <m:r>
                          <a:rPr lang="en-US" sz="2400" b="0" i="1" smtClean="0">
                            <a:latin typeface="Cambria Math" panose="02040503050406030204" pitchFamily="18" charset="0"/>
                            <a:ea typeface="Cambria Math" panose="02040503050406030204" pitchFamily="18" charset="0"/>
                          </a:rPr>
                          <m:t>𝑘</m:t>
                        </m:r>
                      </m:sub>
                      <m:sup>
                        <m:r>
                          <m:rPr>
                            <m:sty m:val="p"/>
                          </m:rPr>
                          <a:rPr lang="en-US" sz="2400" b="0" i="0" smtClean="0">
                            <a:latin typeface="Cambria Math" panose="02040503050406030204" pitchFamily="18" charset="0"/>
                            <a:ea typeface="Cambria Math" panose="02040503050406030204" pitchFamily="18" charset="0"/>
                          </a:rPr>
                          <m:t>exp</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𝛽</m:t>
                        </m:r>
                        <m:r>
                          <a:rPr lang="en-US" sz="2400" b="0" i="1" smtClean="0">
                            <a:latin typeface="Cambria Math" panose="02040503050406030204" pitchFamily="18" charset="0"/>
                            <a:ea typeface="Cambria Math" panose="02040503050406030204" pitchFamily="18" charset="0"/>
                          </a:rPr>
                          <m:t>)</m:t>
                        </m:r>
                      </m:sup>
                    </m:sSubSup>
                  </m:oMath>
                </a14:m>
                <a:endParaRPr lang="en-US" sz="2400" b="0" dirty="0">
                  <a:ea typeface="Cambria Math" panose="02040503050406030204" pitchFamily="18" charset="0"/>
                </a:endParaRPr>
              </a:p>
              <a:p>
                <a:r>
                  <a:rPr lang="en-US" sz="2400" b="0" dirty="0"/>
                  <a:t>Prior for </a:t>
                </a:r>
                <a14:m>
                  <m:oMath xmlns:m="http://schemas.openxmlformats.org/officeDocument/2006/math">
                    <m:r>
                      <m:rPr>
                        <m:sty m:val="p"/>
                      </m:rPr>
                      <a:rPr lang="el-GR" sz="2400" b="0" i="1" smtClean="0">
                        <a:latin typeface="Cambria Math" panose="02040503050406030204" pitchFamily="18" charset="0"/>
                        <a:ea typeface="Cambria Math" panose="02040503050406030204" pitchFamily="18" charset="0"/>
                      </a:rPr>
                      <m:t>β</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rPr>
                      <m:t>𝑔</m:t>
                    </m:r>
                    <m:d>
                      <m:dPr>
                        <m:ctrlPr>
                          <a:rPr lang="en-US" sz="2400" b="0" i="1" smtClean="0">
                            <a:latin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𝛽</m:t>
                        </m:r>
                      </m:e>
                    </m:d>
                    <m:r>
                      <a:rPr lang="en-US" sz="2400" b="0" i="1" smtClean="0">
                        <a:latin typeface="Cambria Math" panose="02040503050406030204" pitchFamily="18" charset="0"/>
                      </a:rPr>
                      <m:t>~</m:t>
                    </m:r>
                    <m:r>
                      <a:rPr lang="en-US" sz="2400" b="0" i="1" smtClean="0">
                        <a:latin typeface="Cambria Math" panose="02040503050406030204" pitchFamily="18" charset="0"/>
                      </a:rPr>
                      <m:t>𝑁</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0,1.34</m:t>
                        </m:r>
                      </m:e>
                    </m:d>
                  </m:oMath>
                </a14:m>
                <a:r>
                  <a:rPr lang="en-US" sz="2400" b="0" dirty="0"/>
                  <a:t> for binary model; </a:t>
                </a:r>
                <a14:m>
                  <m:oMath xmlns:m="http://schemas.openxmlformats.org/officeDocument/2006/math">
                    <m:r>
                      <a:rPr lang="en-US" sz="2400" i="1">
                        <a:latin typeface="Cambria Math" panose="02040503050406030204" pitchFamily="18" charset="0"/>
                      </a:rPr>
                      <m:t>𝑔</m:t>
                    </m:r>
                    <m:d>
                      <m:dPr>
                        <m:ctrlPr>
                          <a:rPr lang="en-US" sz="2400" i="1">
                            <a:latin typeface="Cambria Math" panose="02040503050406030204" pitchFamily="18" charset="0"/>
                          </a:rPr>
                        </m:ctrlPr>
                      </m:dPr>
                      <m:e>
                        <m:r>
                          <a:rPr lang="en-US" sz="2400" i="1">
                            <a:latin typeface="Cambria Math" panose="02040503050406030204" pitchFamily="18" charset="0"/>
                            <a:ea typeface="Cambria Math" panose="02040503050406030204" pitchFamily="18" charset="0"/>
                          </a:rPr>
                          <m:t>𝛽</m:t>
                        </m:r>
                      </m:e>
                    </m:d>
                    <m:r>
                      <a:rPr lang="en-US" sz="2400" i="1">
                        <a:latin typeface="Cambria Math" panose="02040503050406030204" pitchFamily="18" charset="0"/>
                      </a:rPr>
                      <m:t>~</m:t>
                    </m:r>
                    <m:r>
                      <a:rPr lang="en-US" sz="2400" i="1">
                        <a:latin typeface="Cambria Math" panose="02040503050406030204" pitchFamily="18" charset="0"/>
                      </a:rPr>
                      <m:t>𝑁</m:t>
                    </m:r>
                    <m:d>
                      <m:dPr>
                        <m:ctrlPr>
                          <a:rPr lang="en-US" sz="2400" i="1">
                            <a:latin typeface="Cambria Math" panose="02040503050406030204" pitchFamily="18" charset="0"/>
                          </a:rPr>
                        </m:ctrlPr>
                      </m:dPr>
                      <m:e>
                        <m:r>
                          <a:rPr lang="en-US" sz="2400" i="1">
                            <a:latin typeface="Cambria Math" panose="02040503050406030204" pitchFamily="18" charset="0"/>
                          </a:rPr>
                          <m:t>0,</m:t>
                        </m:r>
                        <m:r>
                          <a:rPr lang="en-US" sz="2400" b="0" i="1" smtClean="0">
                            <a:latin typeface="Cambria Math" panose="02040503050406030204" pitchFamily="18" charset="0"/>
                          </a:rPr>
                          <m:t>0.7</m:t>
                        </m:r>
                      </m:e>
                    </m:d>
                  </m:oMath>
                </a14:m>
                <a:r>
                  <a:rPr lang="en-US" sz="2400" b="0" dirty="0"/>
                  <a:t> for Quasi-model</a:t>
                </a:r>
              </a:p>
              <a:p>
                <a:r>
                  <a:rPr lang="en-US" sz="2400" dirty="0"/>
                  <a:t>Model Skeletons: Assumed MTD to be 4</a:t>
                </a:r>
                <a:r>
                  <a:rPr lang="en-US" sz="2400" baseline="30000" dirty="0"/>
                  <a:t>rd</a:t>
                </a:r>
                <a:r>
                  <a:rPr lang="en-US" sz="2400" dirty="0"/>
                  <a:t> dose and tuned using method of Lee and Cheung, 2009</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22960" y="1021976"/>
                <a:ext cx="10515600" cy="4985632"/>
              </a:xfrm>
              <a:blipFill>
                <a:blip r:embed="rId2"/>
                <a:stretch>
                  <a:fillRect l="-724" t="-1777" r="-1327"/>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42</a:t>
            </a:fld>
            <a:endParaRPr lang="en-US" dirty="0"/>
          </a:p>
        </p:txBody>
      </p:sp>
    </p:spTree>
    <p:extLst>
      <p:ext uri="{BB962C8B-B14F-4D97-AF65-F5344CB8AC3E}">
        <p14:creationId xmlns:p14="http://schemas.microsoft.com/office/powerpoint/2010/main" val="25378544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Defining a target score</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822960" y="1188720"/>
                <a:ext cx="10515600" cy="4572000"/>
              </a:xfrm>
            </p:spPr>
            <p:txBody>
              <a:bodyPr>
                <a:normAutofit lnSpcReduction="10000"/>
              </a:bodyPr>
              <a:lstStyle/>
              <a:p>
                <a:r>
                  <a:rPr lang="en-US" dirty="0"/>
                  <a:t>The quasi-CRM </a:t>
                </a:r>
                <a:r>
                  <a:rPr lang="en-US" u="sng" dirty="0"/>
                  <a:t>targets</a:t>
                </a:r>
                <a:r>
                  <a:rPr lang="en-US" dirty="0"/>
                  <a:t> the </a:t>
                </a:r>
                <a:r>
                  <a:rPr lang="en-US" b="1" dirty="0"/>
                  <a:t>mean toxicity score</a:t>
                </a:r>
              </a:p>
              <a:p>
                <a:r>
                  <a:rPr lang="en-US" dirty="0"/>
                  <a:t>Most toxicity score paradigms propose working with a clinician to find a mean toxicity score that makes sense to target</a:t>
                </a:r>
              </a:p>
              <a:p>
                <a:pPr lvl="1"/>
                <a:r>
                  <a:rPr lang="en-US" dirty="0"/>
                  <a:t>Subjectively defined to an extent</a:t>
                </a:r>
              </a:p>
              <a:p>
                <a:pPr lvl="1"/>
                <a:r>
                  <a:rPr lang="en-US" dirty="0"/>
                  <a:t>Back and forth collaboration </a:t>
                </a:r>
              </a:p>
              <a:p>
                <a:r>
                  <a:rPr lang="en-US" dirty="0"/>
                  <a:t>For the TI, O’Connell et al (2022) proposed defining it around an acceptable DLT rate:</a:t>
                </a:r>
              </a:p>
              <a:p>
                <a:pPr lvl="1"/>
                <a:r>
                  <a:rPr lang="en-US" dirty="0"/>
                  <a:t>Define </a:t>
                </a:r>
                <a14:m>
                  <m:oMath xmlns:m="http://schemas.openxmlformats.org/officeDocument/2006/math">
                    <m:r>
                      <a:rPr lang="en-US" i="1" smtClean="0">
                        <a:latin typeface="Cambria Math" panose="02040503050406030204" pitchFamily="18" charset="0"/>
                        <a:ea typeface="Cambria Math" panose="02040503050406030204" pitchFamily="18" charset="0"/>
                      </a:rPr>
                      <m:t>𝜌</m:t>
                    </m:r>
                  </m:oMath>
                </a14:m>
                <a:r>
                  <a:rPr lang="en-US" dirty="0"/>
                  <a:t> as the target DLT rate (i.e. 33%)</a:t>
                </a:r>
              </a:p>
              <a:p>
                <a:pPr lvl="1"/>
                <a:r>
                  <a:rPr lang="en-US" dirty="0"/>
                  <a:t>At the MTD, define target score as:</a:t>
                </a:r>
              </a:p>
              <a:p>
                <a:pPr marL="457200" lvl="1" indent="0" algn="ctr">
                  <a:buNone/>
                </a:pPr>
                <a:r>
                  <a:rPr lang="en-US" dirty="0"/>
                  <a:t> </a:t>
                </a:r>
                <a14:m>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𝜌</m:t>
                        </m:r>
                      </m:e>
                      <m:sup>
                        <m:r>
                          <a:rPr lang="en-US" b="0" i="1" smtClean="0">
                            <a:latin typeface="Cambria Math" panose="02040503050406030204" pitchFamily="18" charset="0"/>
                          </a:rPr>
                          <m:t>∗</m:t>
                        </m:r>
                      </m:sup>
                    </m:sSup>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𝜌</m:t>
                    </m:r>
                    <m:d>
                      <m:dPr>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rPr>
                          <m:t> </m:t>
                        </m:r>
                      </m:e>
                    </m:d>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≥0.60)+(1−</m:t>
                    </m:r>
                    <m:r>
                      <a:rPr lang="en-US" b="0" i="1" smtClean="0">
                        <a:latin typeface="Cambria Math" panose="02040503050406030204" pitchFamily="18" charset="0"/>
                        <a:ea typeface="Cambria Math" panose="02040503050406030204" pitchFamily="18" charset="0"/>
                      </a:rPr>
                      <m:t>𝜌</m:t>
                    </m:r>
                    <m:r>
                      <a:rPr lang="en-US" b="0" i="1" smtClean="0">
                        <a:latin typeface="Cambria Math" panose="02040503050406030204" pitchFamily="18" charset="0"/>
                        <a:ea typeface="Cambria Math" panose="02040503050406030204" pitchFamily="18" charset="0"/>
                      </a:rPr>
                      <m:t>)(</m:t>
                    </m:r>
                    <m:d>
                      <m:dPr>
                        <m:endChr m:val="|"/>
                        <m:ctrlPr>
                          <a:rPr lang="en-US" i="1">
                            <a:latin typeface="Cambria Math" panose="02040503050406030204" pitchFamily="18" charset="0"/>
                            <a:ea typeface="Cambria Math" panose="02040503050406030204" pitchFamily="18" charset="0"/>
                          </a:rPr>
                        </m:ctrlPr>
                      </m:dPr>
                      <m:e>
                        <m:acc>
                          <m:accPr>
                            <m:chr m:val="̅"/>
                            <m:ctrlPr>
                              <a:rPr lang="en-US" i="1">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𝜃</m:t>
                            </m:r>
                          </m:e>
                        </m:acc>
                        <m:r>
                          <a:rPr lang="en-US" i="1">
                            <a:latin typeface="Cambria Math" panose="02040503050406030204" pitchFamily="18" charset="0"/>
                          </a:rPr>
                          <m:t> </m:t>
                        </m:r>
                      </m:e>
                    </m:d>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&lt;</m:t>
                    </m:r>
                    <m:r>
                      <a:rPr lang="en-US" i="1">
                        <a:latin typeface="Cambria Math" panose="02040503050406030204" pitchFamily="18" charset="0"/>
                        <a:ea typeface="Cambria Math" panose="02040503050406030204" pitchFamily="18" charset="0"/>
                      </a:rPr>
                      <m:t>0.60</m:t>
                    </m:r>
                    <m:r>
                      <a:rPr lang="en-US" b="0" i="1" smtClean="0">
                        <a:latin typeface="Cambria Math" panose="02040503050406030204" pitchFamily="18" charset="0"/>
                        <a:ea typeface="Cambria Math" panose="02040503050406030204" pitchFamily="18" charset="0"/>
                      </a:rPr>
                      <m:t>)</m:t>
                    </m:r>
                  </m:oMath>
                </a14:m>
                <a:endParaRPr lang="en-US" dirty="0"/>
              </a:p>
              <a:p>
                <a:pPr lvl="1"/>
                <a:r>
                  <a:rPr lang="en-US" dirty="0"/>
                  <a:t>Example: Assume mean toxicity score for patients with a DLT is 0.65 (one G3 + one G1) and mean toxicity for patients experiencing a non-DLT is 0.40 (one G2):</a:t>
                </a:r>
              </a:p>
              <a:p>
                <a:pPr marL="457200" lvl="1"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num>
                        <m:den>
                          <m:r>
                            <a:rPr lang="en-US" b="0" i="1" smtClean="0">
                              <a:latin typeface="Cambria Math" panose="02040503050406030204" pitchFamily="18" charset="0"/>
                              <a:ea typeface="Cambria Math" panose="02040503050406030204" pitchFamily="18" charset="0"/>
                            </a:rPr>
                            <m:t>3</m:t>
                          </m:r>
                        </m:den>
                      </m:f>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65</m:t>
                          </m:r>
                        </m:e>
                      </m:d>
                      <m:r>
                        <a:rPr lang="en-US" i="1">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num>
                        <m:den>
                          <m:r>
                            <a:rPr lang="en-US" b="0" i="1" smtClean="0">
                              <a:latin typeface="Cambria Math" panose="02040503050406030204" pitchFamily="18" charset="0"/>
                              <a:ea typeface="Cambria Math" panose="02040503050406030204" pitchFamily="18" charset="0"/>
                            </a:rPr>
                            <m:t>3</m:t>
                          </m:r>
                        </m:den>
                      </m:f>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.4</m:t>
                          </m:r>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=.475</m:t>
                      </m:r>
                    </m:oMath>
                  </m:oMathPara>
                </a14:m>
                <a:endParaRPr lang="en-US" dirty="0"/>
              </a:p>
              <a:p>
                <a:pPr lvl="1"/>
                <a:r>
                  <a:rPr lang="en-US" dirty="0"/>
                  <a:t>Or, estimate empirically given your specific weight matrix/scoring system over several possible dose - toxicity score distributions (as will be shown)</a:t>
                </a:r>
              </a:p>
              <a:p>
                <a:pPr lvl="1"/>
                <a:endParaRPr lang="en-US" dirty="0"/>
              </a:p>
              <a:p>
                <a:pPr lvl="1"/>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822960" y="1188720"/>
                <a:ext cx="10515600" cy="4572000"/>
              </a:xfrm>
              <a:blipFill>
                <a:blip r:embed="rId2"/>
                <a:stretch>
                  <a:fillRect l="-483" t="-1939" r="-603" b="-1108"/>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43</a:t>
            </a:fld>
            <a:endParaRPr lang="en-US" dirty="0"/>
          </a:p>
        </p:txBody>
      </p:sp>
    </p:spTree>
    <p:extLst>
      <p:ext uri="{BB962C8B-B14F-4D97-AF65-F5344CB8AC3E}">
        <p14:creationId xmlns:p14="http://schemas.microsoft.com/office/powerpoint/2010/main" val="3602886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1EB80-2563-0033-B384-4B917A2518DA}"/>
              </a:ext>
            </a:extLst>
          </p:cNvPr>
          <p:cNvSpPr>
            <a:spLocks noGrp="1"/>
          </p:cNvSpPr>
          <p:nvPr>
            <p:ph type="title"/>
          </p:nvPr>
        </p:nvSpPr>
        <p:spPr/>
        <p:txBody>
          <a:bodyPr/>
          <a:lstStyle/>
          <a:p>
            <a:r>
              <a:rPr lang="en-US" dirty="0"/>
              <a:t>Toxicity Weight Matrix</a:t>
            </a:r>
          </a:p>
        </p:txBody>
      </p:sp>
      <p:sp>
        <p:nvSpPr>
          <p:cNvPr id="3" name="Content Placeholder 2">
            <a:extLst>
              <a:ext uri="{FF2B5EF4-FFF2-40B4-BE49-F238E27FC236}">
                <a16:creationId xmlns:a16="http://schemas.microsoft.com/office/drawing/2014/main" id="{9F1C244C-27AF-A499-933F-CF66763BFAAC}"/>
              </a:ext>
            </a:extLst>
          </p:cNvPr>
          <p:cNvSpPr>
            <a:spLocks noGrp="1"/>
          </p:cNvSpPr>
          <p:nvPr>
            <p:ph idx="1"/>
          </p:nvPr>
        </p:nvSpPr>
        <p:spPr>
          <a:xfrm>
            <a:off x="822960" y="1371600"/>
            <a:ext cx="5893724" cy="4389120"/>
          </a:xfrm>
        </p:spPr>
        <p:txBody>
          <a:bodyPr>
            <a:normAutofit/>
          </a:bodyPr>
          <a:lstStyle/>
          <a:p>
            <a:r>
              <a:rPr lang="en-US" dirty="0"/>
              <a:t>Defined Around a threshold of 0.6</a:t>
            </a:r>
          </a:p>
          <a:p>
            <a:r>
              <a:rPr lang="en-US" dirty="0"/>
              <a:t>Any AE or Sum of AEs with score &gt; 0.6 is a DLT</a:t>
            </a:r>
          </a:p>
          <a:p>
            <a:r>
              <a:rPr lang="en-US" dirty="0"/>
              <a:t>Target MTD Rate = 33% </a:t>
            </a:r>
          </a:p>
          <a:p>
            <a:r>
              <a:rPr lang="en-US" dirty="0"/>
              <a:t>Target Toxicity score  = 0.46 (chosen empirical through simulation; in coming slides) </a:t>
            </a:r>
          </a:p>
          <a:p>
            <a:r>
              <a:rPr lang="en-US" dirty="0"/>
              <a:t>Results: mean MTD selection, mean over-doses, and mean under-doses</a:t>
            </a:r>
          </a:p>
          <a:p>
            <a:endParaRPr lang="en-US" dirty="0"/>
          </a:p>
        </p:txBody>
      </p:sp>
      <p:sp>
        <p:nvSpPr>
          <p:cNvPr id="4" name="Slide Number Placeholder 3">
            <a:extLst>
              <a:ext uri="{FF2B5EF4-FFF2-40B4-BE49-F238E27FC236}">
                <a16:creationId xmlns:a16="http://schemas.microsoft.com/office/drawing/2014/main" id="{C6BEBEA1-2044-CF33-F7F8-A9C9ABA1BD67}"/>
              </a:ext>
            </a:extLst>
          </p:cNvPr>
          <p:cNvSpPr>
            <a:spLocks noGrp="1"/>
          </p:cNvSpPr>
          <p:nvPr>
            <p:ph type="sldNum" sz="quarter" idx="10"/>
          </p:nvPr>
        </p:nvSpPr>
        <p:spPr/>
        <p:txBody>
          <a:bodyPr/>
          <a:lstStyle/>
          <a:p>
            <a:fld id="{0E109EA1-A30D-9743-9DCC-41793B4C74E6}" type="slidenum">
              <a:rPr lang="en-US" smtClean="0"/>
              <a:pPr/>
              <a:t>44</a:t>
            </a:fld>
            <a:endParaRPr lang="en-US" dirty="0"/>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D3846AF8-C5CC-E925-8EDA-58B5C12F6C2C}"/>
                  </a:ext>
                </a:extLst>
              </p:cNvPr>
              <p:cNvSpPr txBox="1"/>
              <p:nvPr/>
            </p:nvSpPr>
            <p:spPr>
              <a:xfrm>
                <a:off x="-124692" y="4023546"/>
                <a:ext cx="9035935" cy="902811"/>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𝑙</m:t>
                          </m:r>
                        </m:sub>
                        <m:sup>
                          <m:r>
                            <a:rPr lang="en-US" b="0" i="1" smtClean="0">
                              <a:latin typeface="Cambria Math" panose="02040503050406030204" pitchFamily="18" charset="0"/>
                              <a:ea typeface="Cambria Math" panose="02040503050406030204" pitchFamily="18" charset="0"/>
                            </a:rPr>
                            <m:t>𝐿</m:t>
                          </m:r>
                        </m:sup>
                        <m:e>
                          <m:nary>
                            <m:naryPr>
                              <m:chr m:val="∑"/>
                              <m:ctrlPr>
                                <a:rPr lang="en-US" b="0" i="1" smtClean="0">
                                  <a:latin typeface="Cambria Math" panose="02040503050406030204" pitchFamily="18" charset="0"/>
                                  <a:ea typeface="Cambria Math" panose="02040503050406030204" pitchFamily="18" charset="0"/>
                                </a:rPr>
                              </m:ctrlPr>
                            </m:naryPr>
                            <m:sub>
                              <m:r>
                                <m:rPr>
                                  <m:brk m:alnAt="23"/>
                                </m:rPr>
                                <a:rPr lang="en-US" b="0" i="1" smtClean="0">
                                  <a:latin typeface="Cambria Math" panose="02040503050406030204" pitchFamily="18" charset="0"/>
                                  <a:ea typeface="Cambria Math" panose="02040503050406030204" pitchFamily="18" charset="0"/>
                                </a:rPr>
                                <m:t>𝑔</m:t>
                              </m:r>
                            </m:sub>
                            <m:sup>
                              <m:r>
                                <a:rPr lang="en-US" b="0" i="1" smtClean="0">
                                  <a:latin typeface="Cambria Math" panose="02040503050406030204" pitchFamily="18" charset="0"/>
                                  <a:ea typeface="Cambria Math" panose="02040503050406030204" pitchFamily="18" charset="0"/>
                                </a:rPr>
                                <m:t>4</m:t>
                              </m:r>
                            </m:sup>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𝑤</m:t>
                                  </m:r>
                                </m:e>
                                <m:sub>
                                  <m:r>
                                    <a:rPr lang="en-US" i="1">
                                      <a:latin typeface="Cambria Math" panose="02040503050406030204" pitchFamily="18" charset="0"/>
                                      <a:ea typeface="Cambria Math" panose="02040503050406030204" pitchFamily="18" charset="0"/>
                                    </a:rPr>
                                    <m:t>𝑙</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𝑔</m:t>
                                  </m:r>
                                </m:sub>
                              </m:sSub>
                              <m:r>
                                <a:rPr lang="en-US" b="0" i="1" smtClean="0">
                                  <a:latin typeface="Cambria Math" panose="02040503050406030204" pitchFamily="18" charset="0"/>
                                  <a:ea typeface="Cambria Math" panose="02040503050406030204" pitchFamily="18" charset="0"/>
                                </a:rPr>
                                <m:t>𝐼</m:t>
                              </m:r>
                              <m:d>
                                <m:dPr>
                                  <m:ctrlPr>
                                    <a:rPr lang="en-US" b="0" i="1" smtClean="0">
                                      <a:latin typeface="Cambria Math" panose="02040503050406030204" pitchFamily="18" charset="0"/>
                                      <a:ea typeface="Cambria Math" panose="02040503050406030204" pitchFamily="18" charset="0"/>
                                    </a:rPr>
                                  </m:ctrlPr>
                                </m:dPr>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𝐴𝐸</m:t>
                                      </m:r>
                                    </m:e>
                                    <m:sub>
                                      <m:r>
                                        <a:rPr lang="en-US" b="0" i="1" smtClean="0">
                                          <a:latin typeface="Cambria Math" panose="02040503050406030204" pitchFamily="18" charset="0"/>
                                          <a:ea typeface="Cambria Math" panose="02040503050406030204" pitchFamily="18" charset="0"/>
                                        </a:rPr>
                                        <m:t>𝑙𝑔</m:t>
                                      </m:r>
                                    </m:sub>
                                  </m:sSub>
                                </m:e>
                              </m:d>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𝐼</m:t>
                              </m:r>
                              <m:d>
                                <m:dPr>
                                  <m:ctrlPr>
                                    <a:rPr lang="en-US" i="1">
                                      <a:latin typeface="Cambria Math" panose="02040503050406030204" pitchFamily="18" charset="0"/>
                                      <a:ea typeface="Cambria Math" panose="02040503050406030204" pitchFamily="18" charset="0"/>
                                    </a:rPr>
                                  </m:ctrlPr>
                                </m:dPr>
                                <m:e>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𝐴𝐸</m:t>
                                      </m:r>
                                    </m:e>
                                    <m:sub>
                                      <m:r>
                                        <a:rPr lang="en-US" i="1">
                                          <a:latin typeface="Cambria Math" panose="02040503050406030204" pitchFamily="18" charset="0"/>
                                          <a:ea typeface="Cambria Math" panose="02040503050406030204" pitchFamily="18" charset="0"/>
                                        </a:rPr>
                                        <m:t>𝑙𝑔</m:t>
                                      </m:r>
                                    </m:sub>
                                  </m:sSub>
                                </m:e>
                              </m:d>
                            </m:e>
                          </m:nary>
                          <m:r>
                            <a:rPr lang="en-US" b="0" i="1" smtClean="0">
                              <a:latin typeface="Cambria Math" panose="02040503050406030204" pitchFamily="18" charset="0"/>
                              <a:ea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𝑖𝑓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𝐴𝐸</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𝑝𝑟𝑒𝑠𝑒𝑛𝑡</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𝑎𝑛𝑑</m:t>
                          </m:r>
                          <m:r>
                            <a:rPr lang="en-US" b="0" i="1" smtClean="0">
                              <a:latin typeface="Cambria Math" panose="02040503050406030204" pitchFamily="18" charset="0"/>
                              <a:ea typeface="Cambria Math" panose="02040503050406030204" pitchFamily="18" charset="0"/>
                            </a:rPr>
                            <m:t> 0 </m:t>
                          </m:r>
                          <m:r>
                            <a:rPr lang="en-US" b="0" i="1" smtClean="0">
                              <a:latin typeface="Cambria Math" panose="02040503050406030204" pitchFamily="18" charset="0"/>
                              <a:ea typeface="Cambria Math" panose="02040503050406030204" pitchFamily="18" charset="0"/>
                            </a:rPr>
                            <m:t>𝑜</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𝑤</m:t>
                          </m:r>
                          <m:r>
                            <a:rPr lang="en-US" b="0" i="1" smtClean="0">
                              <a:latin typeface="Cambria Math" panose="02040503050406030204" pitchFamily="18" charset="0"/>
                              <a:ea typeface="Cambria Math" panose="02040503050406030204" pitchFamily="18" charset="0"/>
                            </a:rPr>
                            <m:t>.</m:t>
                          </m:r>
                        </m:e>
                      </m:nary>
                    </m:oMath>
                  </m:oMathPara>
                </a14:m>
                <a:endParaRPr lang="en-US" dirty="0"/>
              </a:p>
            </p:txBody>
          </p:sp>
        </mc:Choice>
        <mc:Fallback>
          <p:sp>
            <p:nvSpPr>
              <p:cNvPr id="10" name="TextBox 9">
                <a:extLst>
                  <a:ext uri="{FF2B5EF4-FFF2-40B4-BE49-F238E27FC236}">
                    <a16:creationId xmlns:a16="http://schemas.microsoft.com/office/drawing/2014/main" id="{D3846AF8-C5CC-E925-8EDA-58B5C12F6C2C}"/>
                  </a:ext>
                </a:extLst>
              </p:cNvPr>
              <p:cNvSpPr txBox="1">
                <a:spLocks noRot="1" noChangeAspect="1" noMove="1" noResize="1" noEditPoints="1" noAdjustHandles="1" noChangeArrowheads="1" noChangeShapeType="1" noTextEdit="1"/>
              </p:cNvSpPr>
              <p:nvPr/>
            </p:nvSpPr>
            <p:spPr>
              <a:xfrm>
                <a:off x="-124692" y="4023546"/>
                <a:ext cx="9035935" cy="902811"/>
              </a:xfrm>
              <a:prstGeom prst="rect">
                <a:avLst/>
              </a:prstGeom>
              <a:blipFill>
                <a:blip r:embed="rId2"/>
                <a:stretch>
                  <a:fillRect t="-90278" b="-1416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E76CE417-887D-3360-213C-EDBE9480055B}"/>
                  </a:ext>
                </a:extLst>
              </p:cNvPr>
              <p:cNvSpPr txBox="1"/>
              <p:nvPr/>
            </p:nvSpPr>
            <p:spPr>
              <a:xfrm>
                <a:off x="1708263" y="5098759"/>
                <a:ext cx="4916979" cy="719428"/>
              </a:xfrm>
              <a:prstGeom prst="rect">
                <a:avLst/>
              </a:prstGeom>
              <a:noFill/>
            </p:spPr>
            <p:txBody>
              <a:bodyPr wrap="square" lIns="0" tIns="0" rIns="0" bIns="0" rtlCol="0">
                <a:spAutoFit/>
              </a:bodyPr>
              <a:lstStyle/>
              <a:p>
                <a:pPr/>
                <a14:m>
                  <m:oMathPara xmlns:m="http://schemas.openxmlformats.org/officeDocument/2006/math">
                    <m:oMathParaPr>
                      <m:jc m:val="center"/>
                    </m:oMathParaPr>
                    <m:oMath xmlns:m="http://schemas.openxmlformats.org/officeDocument/2006/math">
                      <m:sSup>
                        <m:sSupPr>
                          <m:ctrlPr>
                            <a:rPr lang="en-US" b="0"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𝜃</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d>
                        <m:dPr>
                          <m:begChr m:val="{"/>
                          <m:endChr m:val=""/>
                          <m:ctrlPr>
                            <a:rPr lang="en-US" i="1" smtClean="0">
                              <a:latin typeface="Cambria Math" panose="02040503050406030204" pitchFamily="18" charset="0"/>
                            </a:rPr>
                          </m:ctrlPr>
                        </m:dPr>
                        <m:e>
                          <m:eqArr>
                            <m:eqArrPr>
                              <m:ctrlPr>
                                <a:rPr lang="en-US" i="1" smtClean="0">
                                  <a:latin typeface="Cambria Math" panose="02040503050406030204" pitchFamily="18" charset="0"/>
                                </a:rPr>
                              </m:ctrlPr>
                            </m:eqArrPr>
                            <m:e>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≤0.60</m:t>
                              </m:r>
                            </m:e>
                            <m:e>
                              <m:r>
                                <a:rPr lang="en-US" b="0" i="1" smtClean="0">
                                  <a:latin typeface="Cambria Math" panose="02040503050406030204" pitchFamily="18" charset="0"/>
                                </a:rPr>
                                <m:t>0.6+</m:t>
                              </m:r>
                              <m:d>
                                <m:dPr>
                                  <m:ctrlPr>
                                    <a:rPr lang="en-US" b="0" i="1" smtClean="0">
                                      <a:latin typeface="Cambria Math" panose="02040503050406030204" pitchFamily="18" charset="0"/>
                                    </a:rPr>
                                  </m:ctrlPr>
                                </m:dPr>
                                <m:e>
                                  <m:r>
                                    <a:rPr lang="en-US" b="0" i="1" smtClean="0">
                                      <a:latin typeface="Cambria Math" panose="02040503050406030204" pitchFamily="18" charset="0"/>
                                    </a:rPr>
                                    <m:t>1−0.6</m:t>
                                  </m:r>
                                </m:e>
                              </m:d>
                              <m:d>
                                <m:dPr>
                                  <m:ctrlPr>
                                    <a:rPr lang="en-US" b="0" i="1" smtClean="0">
                                      <a:latin typeface="Cambria Math" panose="02040503050406030204" pitchFamily="18" charset="0"/>
                                    </a:rPr>
                                  </m:ctrlPr>
                                </m:dPr>
                                <m:e>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−3</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−0.6</m:t>
                                          </m:r>
                                        </m:e>
                                      </m:d>
                                    </m:sup>
                                  </m:sSup>
                                </m:e>
                              </m:d>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&gt;0.6</m:t>
                              </m:r>
                            </m:e>
                          </m:eqArr>
                        </m:e>
                      </m:d>
                    </m:oMath>
                  </m:oMathPara>
                </a14:m>
                <a:endParaRPr lang="en-US" dirty="0"/>
              </a:p>
            </p:txBody>
          </p:sp>
        </mc:Choice>
        <mc:Fallback>
          <p:sp>
            <p:nvSpPr>
              <p:cNvPr id="11" name="TextBox 10">
                <a:extLst>
                  <a:ext uri="{FF2B5EF4-FFF2-40B4-BE49-F238E27FC236}">
                    <a16:creationId xmlns:a16="http://schemas.microsoft.com/office/drawing/2014/main" id="{E76CE417-887D-3360-213C-EDBE9480055B}"/>
                  </a:ext>
                </a:extLst>
              </p:cNvPr>
              <p:cNvSpPr txBox="1">
                <a:spLocks noRot="1" noChangeAspect="1" noMove="1" noResize="1" noEditPoints="1" noAdjustHandles="1" noChangeArrowheads="1" noChangeShapeType="1" noTextEdit="1"/>
              </p:cNvSpPr>
              <p:nvPr/>
            </p:nvSpPr>
            <p:spPr>
              <a:xfrm>
                <a:off x="1708263" y="5098759"/>
                <a:ext cx="4916979" cy="719428"/>
              </a:xfrm>
              <a:prstGeom prst="rect">
                <a:avLst/>
              </a:prstGeom>
              <a:blipFill>
                <a:blip r:embed="rId3"/>
                <a:stretch>
                  <a:fillRect l="-16495" t="-226316" r="-1289" b="-326316"/>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1F71B747-876D-AC8C-8069-FE0531C1D0ED}"/>
              </a:ext>
            </a:extLst>
          </p:cNvPr>
          <p:cNvPicPr>
            <a:picLocks noChangeAspect="1"/>
          </p:cNvPicPr>
          <p:nvPr/>
        </p:nvPicPr>
        <p:blipFill>
          <a:blip r:embed="rId4"/>
          <a:stretch>
            <a:fillRect/>
          </a:stretch>
        </p:blipFill>
        <p:spPr>
          <a:xfrm>
            <a:off x="8264911" y="2848740"/>
            <a:ext cx="2919788" cy="3252422"/>
          </a:xfrm>
          <a:prstGeom prst="rect">
            <a:avLst/>
          </a:prstGeom>
        </p:spPr>
      </p:pic>
      <p:graphicFrame>
        <p:nvGraphicFramePr>
          <p:cNvPr id="14" name="Table 13">
            <a:extLst>
              <a:ext uri="{FF2B5EF4-FFF2-40B4-BE49-F238E27FC236}">
                <a16:creationId xmlns:a16="http://schemas.microsoft.com/office/drawing/2014/main" id="{A61C2578-C4E9-D71C-4129-E95251C877D1}"/>
              </a:ext>
            </a:extLst>
          </p:cNvPr>
          <p:cNvGraphicFramePr>
            <a:graphicFrameLocks noGrp="1"/>
          </p:cNvGraphicFramePr>
          <p:nvPr>
            <p:extLst>
              <p:ext uri="{D42A27DB-BD31-4B8C-83A1-F6EECF244321}">
                <p14:modId xmlns:p14="http://schemas.microsoft.com/office/powerpoint/2010/main" val="1515920995"/>
              </p:ext>
            </p:extLst>
          </p:nvPr>
        </p:nvGraphicFramePr>
        <p:xfrm>
          <a:off x="7875352" y="801420"/>
          <a:ext cx="3698905" cy="2223406"/>
        </p:xfrm>
        <a:graphic>
          <a:graphicData uri="http://schemas.openxmlformats.org/drawingml/2006/table">
            <a:tbl>
              <a:tblPr/>
              <a:tblGrid>
                <a:gridCol w="860611">
                  <a:extLst>
                    <a:ext uri="{9D8B030D-6E8A-4147-A177-3AD203B41FA5}">
                      <a16:colId xmlns:a16="http://schemas.microsoft.com/office/drawing/2014/main" val="4125570946"/>
                    </a:ext>
                  </a:extLst>
                </a:gridCol>
                <a:gridCol w="618951">
                  <a:extLst>
                    <a:ext uri="{9D8B030D-6E8A-4147-A177-3AD203B41FA5}">
                      <a16:colId xmlns:a16="http://schemas.microsoft.com/office/drawing/2014/main" val="2334511742"/>
                    </a:ext>
                  </a:extLst>
                </a:gridCol>
                <a:gridCol w="739781">
                  <a:extLst>
                    <a:ext uri="{9D8B030D-6E8A-4147-A177-3AD203B41FA5}">
                      <a16:colId xmlns:a16="http://schemas.microsoft.com/office/drawing/2014/main" val="1730779786"/>
                    </a:ext>
                  </a:extLst>
                </a:gridCol>
                <a:gridCol w="739781">
                  <a:extLst>
                    <a:ext uri="{9D8B030D-6E8A-4147-A177-3AD203B41FA5}">
                      <a16:colId xmlns:a16="http://schemas.microsoft.com/office/drawing/2014/main" val="2232353485"/>
                    </a:ext>
                  </a:extLst>
                </a:gridCol>
                <a:gridCol w="739781">
                  <a:extLst>
                    <a:ext uri="{9D8B030D-6E8A-4147-A177-3AD203B41FA5}">
                      <a16:colId xmlns:a16="http://schemas.microsoft.com/office/drawing/2014/main" val="2773413509"/>
                    </a:ext>
                  </a:extLst>
                </a:gridCol>
              </a:tblGrid>
              <a:tr h="394606">
                <a:tc>
                  <a:txBody>
                    <a:bodyPr/>
                    <a:lstStyle/>
                    <a:p>
                      <a:pPr algn="ctr"/>
                      <a:r>
                        <a:rPr lang="en-US" dirty="0">
                          <a:effectLst/>
                        </a:rPr>
                        <a:t>Grade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effectLst/>
                        </a:rPr>
                        <a:t>1</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effectLst/>
                        </a:rPr>
                        <a:t>2</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effectLst/>
                        </a:rPr>
                        <a:t>3</a:t>
                      </a:r>
                    </a:p>
                  </a:txBody>
                  <a:tcPr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effectLst/>
                        </a:rPr>
                        <a:t>4</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53730535"/>
                  </a:ext>
                </a:extLst>
              </a:tr>
              <a:tr h="358262">
                <a:tc>
                  <a:txBody>
                    <a:bodyPr/>
                    <a:lstStyle/>
                    <a:p>
                      <a:pPr algn="ctr"/>
                      <a:r>
                        <a:rPr lang="en-US" dirty="0">
                          <a:effectLst/>
                        </a:rPr>
                        <a:t>Tox 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noFill/>
                  </a:tcPr>
                </a:tc>
                <a:tc>
                  <a:txBody>
                    <a:bodyPr/>
                    <a:lstStyle/>
                    <a:p>
                      <a:pPr algn="ctr"/>
                      <a:r>
                        <a:rPr lang="en-US" dirty="0">
                          <a:effectLst/>
                        </a:rPr>
                        <a:t>0.10 </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en-US" dirty="0">
                          <a:effectLst/>
                        </a:rPr>
                        <a:t>0.2 </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r>
                        <a:rPr lang="en-US" dirty="0">
                          <a:effectLst/>
                        </a:rPr>
                        <a:t>0.6 </a:t>
                      </a:r>
                    </a:p>
                  </a:txBody>
                  <a:tcPr anchor="ctr">
                    <a:lnL>
                      <a:noFill/>
                    </a:lnL>
                    <a:lnR>
                      <a:noFill/>
                    </a:lnR>
                    <a:lnT w="12700" cap="flat" cmpd="sng" algn="ctr">
                      <a:solidFill>
                        <a:schemeClr val="tx1"/>
                      </a:solidFill>
                      <a:prstDash val="solid"/>
                      <a:round/>
                      <a:headEnd type="none" w="med" len="med"/>
                      <a:tailEnd type="none" w="med" len="med"/>
                    </a:lnT>
                    <a:lnB>
                      <a:noFill/>
                    </a:lnB>
                    <a:solidFill>
                      <a:schemeClr val="tx1">
                        <a:lumMod val="20000"/>
                        <a:lumOff val="80000"/>
                      </a:schemeClr>
                    </a:solidFill>
                  </a:tcPr>
                </a:tc>
                <a:tc>
                  <a:txBody>
                    <a:bodyPr/>
                    <a:lstStyle/>
                    <a:p>
                      <a:pPr algn="ctr"/>
                      <a:r>
                        <a:rPr lang="en-US" dirty="0">
                          <a:effectLst/>
                        </a:rPr>
                        <a:t>0.8 </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solidFill>
                      <a:schemeClr val="tx1">
                        <a:lumMod val="20000"/>
                        <a:lumOff val="80000"/>
                      </a:schemeClr>
                    </a:solidFill>
                  </a:tcPr>
                </a:tc>
                <a:extLst>
                  <a:ext uri="{0D108BD9-81ED-4DB2-BD59-A6C34878D82A}">
                    <a16:rowId xmlns:a16="http://schemas.microsoft.com/office/drawing/2014/main" val="1951517524"/>
                  </a:ext>
                </a:extLst>
              </a:tr>
              <a:tr h="358262">
                <a:tc>
                  <a:txBody>
                    <a:bodyPr/>
                    <a:lstStyle/>
                    <a:p>
                      <a:pPr algn="ctr"/>
                      <a:r>
                        <a:rPr lang="en-US" dirty="0">
                          <a:effectLst/>
                        </a:rPr>
                        <a:t>Tox B</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a:r>
                        <a:rPr lang="en-US" dirty="0">
                          <a:effectLst/>
                        </a:rPr>
                        <a:t>0.10 </a:t>
                      </a:r>
                    </a:p>
                  </a:txBody>
                  <a:tcPr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a:r>
                        <a:rPr lang="en-US" dirty="0">
                          <a:effectLst/>
                        </a:rPr>
                        <a:t>0.2 </a:t>
                      </a:r>
                    </a:p>
                  </a:txBody>
                  <a:tcPr anchor="ctr">
                    <a:lnL>
                      <a:noFill/>
                    </a:lnL>
                    <a:lnR>
                      <a:noFill/>
                    </a:lnR>
                    <a:lnT>
                      <a:noFill/>
                    </a:lnT>
                    <a:lnB>
                      <a:noFill/>
                    </a:lnB>
                    <a:noFill/>
                  </a:tcPr>
                </a:tc>
                <a:tc>
                  <a:txBody>
                    <a:bodyPr/>
                    <a:lstStyle/>
                    <a:p>
                      <a:pPr algn="ctr"/>
                      <a:r>
                        <a:rPr lang="en-US" dirty="0">
                          <a:effectLst/>
                        </a:rPr>
                        <a:t>0.6 </a:t>
                      </a:r>
                    </a:p>
                  </a:txBody>
                  <a:tcPr anchor="ctr">
                    <a:lnL>
                      <a:noFill/>
                    </a:lnL>
                    <a:lnR>
                      <a:noFill/>
                    </a:lnR>
                    <a:lnT>
                      <a:noFill/>
                    </a:lnT>
                    <a:lnB>
                      <a:noFill/>
                    </a:lnB>
                    <a:solidFill>
                      <a:schemeClr val="tx1">
                        <a:lumMod val="20000"/>
                        <a:lumOff val="80000"/>
                      </a:schemeClr>
                    </a:solidFill>
                  </a:tcPr>
                </a:tc>
                <a:tc>
                  <a:txBody>
                    <a:bodyPr/>
                    <a:lstStyle/>
                    <a:p>
                      <a:pPr algn="ctr"/>
                      <a:r>
                        <a:rPr lang="en-US" dirty="0">
                          <a:effectLst/>
                        </a:rPr>
                        <a:t>0.8 </a:t>
                      </a:r>
                    </a:p>
                  </a:txBody>
                  <a:tcPr anchor="ctr">
                    <a:lnL>
                      <a:noFill/>
                    </a:lnL>
                    <a:lnR w="12700" cap="flat" cmpd="sng" algn="ctr">
                      <a:solidFill>
                        <a:schemeClr val="tx1"/>
                      </a:solidFill>
                      <a:prstDash val="solid"/>
                      <a:round/>
                      <a:headEnd type="none" w="med" len="med"/>
                      <a:tailEnd type="none" w="med" len="med"/>
                    </a:lnR>
                    <a:lnT>
                      <a:noFill/>
                    </a:lnT>
                    <a:lnB>
                      <a:noFill/>
                    </a:lnB>
                    <a:solidFill>
                      <a:schemeClr val="tx1">
                        <a:lumMod val="20000"/>
                        <a:lumOff val="80000"/>
                      </a:schemeClr>
                    </a:solidFill>
                  </a:tcPr>
                </a:tc>
                <a:extLst>
                  <a:ext uri="{0D108BD9-81ED-4DB2-BD59-A6C34878D82A}">
                    <a16:rowId xmlns:a16="http://schemas.microsoft.com/office/drawing/2014/main" val="1278452043"/>
                  </a:ext>
                </a:extLst>
              </a:tr>
              <a:tr h="358262">
                <a:tc>
                  <a:txBody>
                    <a:bodyPr/>
                    <a:lstStyle/>
                    <a:p>
                      <a:pPr algn="ctr"/>
                      <a:r>
                        <a:rPr lang="en-US" dirty="0">
                          <a:effectLst/>
                        </a:rPr>
                        <a:t>Tox 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a:r>
                        <a:rPr lang="en-US" dirty="0">
                          <a:effectLst/>
                        </a:rPr>
                        <a:t>0.10 </a:t>
                      </a:r>
                    </a:p>
                  </a:txBody>
                  <a:tcPr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a:r>
                        <a:rPr lang="en-US" dirty="0">
                          <a:effectLst/>
                        </a:rPr>
                        <a:t>0.2 </a:t>
                      </a:r>
                    </a:p>
                  </a:txBody>
                  <a:tcPr anchor="ctr">
                    <a:lnL>
                      <a:noFill/>
                    </a:lnL>
                    <a:lnR>
                      <a:noFill/>
                    </a:lnR>
                    <a:lnT>
                      <a:noFill/>
                    </a:lnT>
                    <a:lnB>
                      <a:noFill/>
                    </a:lnB>
                    <a:noFill/>
                  </a:tcPr>
                </a:tc>
                <a:tc>
                  <a:txBody>
                    <a:bodyPr/>
                    <a:lstStyle/>
                    <a:p>
                      <a:pPr algn="ctr"/>
                      <a:r>
                        <a:rPr lang="en-US" dirty="0">
                          <a:effectLst/>
                        </a:rPr>
                        <a:t>0.6 </a:t>
                      </a:r>
                    </a:p>
                  </a:txBody>
                  <a:tcPr anchor="ctr">
                    <a:lnL>
                      <a:noFill/>
                    </a:lnL>
                    <a:lnR>
                      <a:noFill/>
                    </a:lnR>
                    <a:lnT>
                      <a:noFill/>
                    </a:lnT>
                    <a:lnB>
                      <a:noFill/>
                    </a:lnB>
                    <a:solidFill>
                      <a:schemeClr val="tx1">
                        <a:lumMod val="20000"/>
                        <a:lumOff val="80000"/>
                      </a:schemeClr>
                    </a:solidFill>
                  </a:tcPr>
                </a:tc>
                <a:tc>
                  <a:txBody>
                    <a:bodyPr/>
                    <a:lstStyle/>
                    <a:p>
                      <a:pPr algn="ctr"/>
                      <a:r>
                        <a:rPr lang="en-US" dirty="0">
                          <a:effectLst/>
                        </a:rPr>
                        <a:t>0.8 </a:t>
                      </a:r>
                    </a:p>
                  </a:txBody>
                  <a:tcPr anchor="ctr">
                    <a:lnL>
                      <a:noFill/>
                    </a:lnL>
                    <a:lnR w="12700" cap="flat" cmpd="sng" algn="ctr">
                      <a:solidFill>
                        <a:schemeClr val="tx1"/>
                      </a:solidFill>
                      <a:prstDash val="solid"/>
                      <a:round/>
                      <a:headEnd type="none" w="med" len="med"/>
                      <a:tailEnd type="none" w="med" len="med"/>
                    </a:lnR>
                    <a:lnT>
                      <a:noFill/>
                    </a:lnT>
                    <a:lnB>
                      <a:noFill/>
                    </a:lnB>
                    <a:solidFill>
                      <a:schemeClr val="tx1">
                        <a:lumMod val="20000"/>
                        <a:lumOff val="80000"/>
                      </a:schemeClr>
                    </a:solidFill>
                  </a:tcPr>
                </a:tc>
                <a:extLst>
                  <a:ext uri="{0D108BD9-81ED-4DB2-BD59-A6C34878D82A}">
                    <a16:rowId xmlns:a16="http://schemas.microsoft.com/office/drawing/2014/main" val="1711109646"/>
                  </a:ext>
                </a:extLst>
              </a:tr>
              <a:tr h="358262">
                <a:tc>
                  <a:txBody>
                    <a:bodyPr/>
                    <a:lstStyle/>
                    <a:p>
                      <a:pPr algn="ctr"/>
                      <a:r>
                        <a:rPr lang="en-US" dirty="0">
                          <a:effectLst/>
                        </a:rPr>
                        <a:t>Tox 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noFill/>
                  </a:tcPr>
                </a:tc>
                <a:tc>
                  <a:txBody>
                    <a:bodyPr/>
                    <a:lstStyle/>
                    <a:p>
                      <a:pPr algn="ctr"/>
                      <a:r>
                        <a:rPr lang="en-US">
                          <a:effectLst/>
                        </a:rPr>
                        <a:t>0.05 </a:t>
                      </a:r>
                    </a:p>
                  </a:txBody>
                  <a:tcPr anchor="ctr">
                    <a:lnL w="12700" cap="flat" cmpd="sng" algn="ctr">
                      <a:solidFill>
                        <a:schemeClr val="tx1"/>
                      </a:solidFill>
                      <a:prstDash val="solid"/>
                      <a:round/>
                      <a:headEnd type="none" w="med" len="med"/>
                      <a:tailEnd type="none" w="med" len="med"/>
                    </a:lnL>
                    <a:lnR>
                      <a:noFill/>
                    </a:lnR>
                    <a:lnT>
                      <a:noFill/>
                    </a:lnT>
                    <a:lnB>
                      <a:noFill/>
                    </a:lnB>
                    <a:noFill/>
                  </a:tcPr>
                </a:tc>
                <a:tc>
                  <a:txBody>
                    <a:bodyPr/>
                    <a:lstStyle/>
                    <a:p>
                      <a:pPr algn="ctr"/>
                      <a:r>
                        <a:rPr lang="en-US" dirty="0">
                          <a:effectLst/>
                        </a:rPr>
                        <a:t>0.15 </a:t>
                      </a:r>
                    </a:p>
                  </a:txBody>
                  <a:tcPr anchor="ctr">
                    <a:lnL>
                      <a:noFill/>
                    </a:lnL>
                    <a:lnR>
                      <a:noFill/>
                    </a:lnR>
                    <a:lnT>
                      <a:noFill/>
                    </a:lnT>
                    <a:lnB>
                      <a:noFill/>
                    </a:lnB>
                    <a:noFill/>
                  </a:tcPr>
                </a:tc>
                <a:tc>
                  <a:txBody>
                    <a:bodyPr/>
                    <a:lstStyle/>
                    <a:p>
                      <a:pPr algn="ctr"/>
                      <a:r>
                        <a:rPr lang="en-US" dirty="0">
                          <a:effectLst/>
                        </a:rPr>
                        <a:t>0.4 </a:t>
                      </a:r>
                    </a:p>
                  </a:txBody>
                  <a:tcPr anchor="ctr">
                    <a:lnL>
                      <a:noFill/>
                    </a:lnL>
                    <a:lnR>
                      <a:noFill/>
                    </a:lnR>
                    <a:lnT>
                      <a:noFill/>
                    </a:lnT>
                    <a:lnB>
                      <a:noFill/>
                    </a:lnB>
                    <a:noFill/>
                  </a:tcPr>
                </a:tc>
                <a:tc>
                  <a:txBody>
                    <a:bodyPr/>
                    <a:lstStyle/>
                    <a:p>
                      <a:pPr algn="ctr"/>
                      <a:r>
                        <a:rPr lang="en-US" dirty="0">
                          <a:effectLst/>
                        </a:rPr>
                        <a:t>0.7 </a:t>
                      </a:r>
                    </a:p>
                  </a:txBody>
                  <a:tcPr anchor="ctr">
                    <a:lnL>
                      <a:noFill/>
                    </a:lnL>
                    <a:lnR w="12700" cap="flat" cmpd="sng" algn="ctr">
                      <a:solidFill>
                        <a:schemeClr val="tx1"/>
                      </a:solidFill>
                      <a:prstDash val="solid"/>
                      <a:round/>
                      <a:headEnd type="none" w="med" len="med"/>
                      <a:tailEnd type="none" w="med" len="med"/>
                    </a:lnR>
                    <a:lnT>
                      <a:noFill/>
                    </a:lnT>
                    <a:lnB>
                      <a:noFill/>
                    </a:lnB>
                    <a:solidFill>
                      <a:schemeClr val="tx1">
                        <a:lumMod val="20000"/>
                        <a:lumOff val="80000"/>
                      </a:schemeClr>
                    </a:solidFill>
                  </a:tcPr>
                </a:tc>
                <a:extLst>
                  <a:ext uri="{0D108BD9-81ED-4DB2-BD59-A6C34878D82A}">
                    <a16:rowId xmlns:a16="http://schemas.microsoft.com/office/drawing/2014/main" val="917214131"/>
                  </a:ext>
                </a:extLst>
              </a:tr>
              <a:tr h="358262">
                <a:tc>
                  <a:txBody>
                    <a:bodyPr/>
                    <a:lstStyle/>
                    <a:p>
                      <a:pPr algn="ctr"/>
                      <a:r>
                        <a:rPr lang="en-US" dirty="0">
                          <a:effectLst/>
                        </a:rPr>
                        <a:t>Tox 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noFill/>
                  </a:tcPr>
                </a:tc>
                <a:tc>
                  <a:txBody>
                    <a:bodyPr/>
                    <a:lstStyle/>
                    <a:p>
                      <a:pPr algn="ctr"/>
                      <a:r>
                        <a:rPr lang="en-US" dirty="0">
                          <a:effectLst/>
                        </a:rPr>
                        <a:t>0.00 </a:t>
                      </a: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en-US">
                          <a:effectLst/>
                        </a:rPr>
                        <a:t>0.1 </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en-US" dirty="0">
                          <a:effectLst/>
                        </a:rPr>
                        <a:t>0.3 </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r>
                        <a:rPr lang="en-US" dirty="0">
                          <a:effectLst/>
                        </a:rPr>
                        <a:t>0.6 </a:t>
                      </a: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chemeClr val="tx1">
                        <a:lumMod val="20000"/>
                        <a:lumOff val="80000"/>
                      </a:schemeClr>
                    </a:solidFill>
                  </a:tcPr>
                </a:tc>
                <a:extLst>
                  <a:ext uri="{0D108BD9-81ED-4DB2-BD59-A6C34878D82A}">
                    <a16:rowId xmlns:a16="http://schemas.microsoft.com/office/drawing/2014/main" val="802509053"/>
                  </a:ext>
                </a:extLst>
              </a:tr>
            </a:tbl>
          </a:graphicData>
        </a:graphic>
      </p:graphicFrame>
    </p:spTree>
    <p:extLst>
      <p:ext uri="{BB962C8B-B14F-4D97-AF65-F5344CB8AC3E}">
        <p14:creationId xmlns:p14="http://schemas.microsoft.com/office/powerpoint/2010/main" val="547267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365759"/>
            <a:ext cx="10515600" cy="1172095"/>
          </a:xfrm>
        </p:spPr>
        <p:txBody>
          <a:bodyPr>
            <a:normAutofit fontScale="90000"/>
          </a:bodyPr>
          <a:lstStyle/>
          <a:p>
            <a:r>
              <a:rPr lang="en-US" dirty="0"/>
              <a:t>6 trial scenarios under 6 different MTD/Toxicity Score distributions</a:t>
            </a:r>
            <a:br>
              <a:rPr lang="en-US" dirty="0"/>
            </a:br>
            <a:endParaRPr lang="en-US" dirty="0"/>
          </a:p>
        </p:txBody>
      </p:sp>
      <p:sp>
        <p:nvSpPr>
          <p:cNvPr id="4" name="Slide Number Placeholder 3"/>
          <p:cNvSpPr>
            <a:spLocks noGrp="1"/>
          </p:cNvSpPr>
          <p:nvPr>
            <p:ph type="sldNum" sz="quarter" idx="10"/>
          </p:nvPr>
        </p:nvSpPr>
        <p:spPr/>
        <p:txBody>
          <a:bodyPr/>
          <a:lstStyle/>
          <a:p>
            <a:fld id="{0E109EA1-A30D-9743-9DCC-41793B4C74E6}" type="slidenum">
              <a:rPr lang="en-US" smtClean="0"/>
              <a:pPr/>
              <a:t>45</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78768961"/>
              </p:ext>
            </p:extLst>
          </p:nvPr>
        </p:nvGraphicFramePr>
        <p:xfrm>
          <a:off x="1732713" y="2055088"/>
          <a:ext cx="7876308" cy="2899227"/>
        </p:xfrm>
        <a:graphic>
          <a:graphicData uri="http://schemas.openxmlformats.org/drawingml/2006/table">
            <a:tbl>
              <a:tblPr/>
              <a:tblGrid>
                <a:gridCol w="1432056">
                  <a:extLst>
                    <a:ext uri="{9D8B030D-6E8A-4147-A177-3AD203B41FA5}">
                      <a16:colId xmlns:a16="http://schemas.microsoft.com/office/drawing/2014/main" val="532324129"/>
                    </a:ext>
                  </a:extLst>
                </a:gridCol>
                <a:gridCol w="1074042">
                  <a:extLst>
                    <a:ext uri="{9D8B030D-6E8A-4147-A177-3AD203B41FA5}">
                      <a16:colId xmlns:a16="http://schemas.microsoft.com/office/drawing/2014/main" val="317301193"/>
                    </a:ext>
                  </a:extLst>
                </a:gridCol>
                <a:gridCol w="1074042">
                  <a:extLst>
                    <a:ext uri="{9D8B030D-6E8A-4147-A177-3AD203B41FA5}">
                      <a16:colId xmlns:a16="http://schemas.microsoft.com/office/drawing/2014/main" val="2951876963"/>
                    </a:ext>
                  </a:extLst>
                </a:gridCol>
                <a:gridCol w="1074042">
                  <a:extLst>
                    <a:ext uri="{9D8B030D-6E8A-4147-A177-3AD203B41FA5}">
                      <a16:colId xmlns:a16="http://schemas.microsoft.com/office/drawing/2014/main" val="1232508702"/>
                    </a:ext>
                  </a:extLst>
                </a:gridCol>
                <a:gridCol w="1074042">
                  <a:extLst>
                    <a:ext uri="{9D8B030D-6E8A-4147-A177-3AD203B41FA5}">
                      <a16:colId xmlns:a16="http://schemas.microsoft.com/office/drawing/2014/main" val="1608455940"/>
                    </a:ext>
                  </a:extLst>
                </a:gridCol>
                <a:gridCol w="1074042">
                  <a:extLst>
                    <a:ext uri="{9D8B030D-6E8A-4147-A177-3AD203B41FA5}">
                      <a16:colId xmlns:a16="http://schemas.microsoft.com/office/drawing/2014/main" val="3481856327"/>
                    </a:ext>
                  </a:extLst>
                </a:gridCol>
                <a:gridCol w="1074042">
                  <a:extLst>
                    <a:ext uri="{9D8B030D-6E8A-4147-A177-3AD203B41FA5}">
                      <a16:colId xmlns:a16="http://schemas.microsoft.com/office/drawing/2014/main" val="1506034735"/>
                    </a:ext>
                  </a:extLst>
                </a:gridCol>
              </a:tblGrid>
              <a:tr h="344161">
                <a:tc>
                  <a:txBody>
                    <a:bodyPr/>
                    <a:lstStyle/>
                    <a:p>
                      <a:pPr algn="l" fontAlgn="b"/>
                      <a:endParaRPr lang="en-US" sz="2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1</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Dose 6</a:t>
                      </a:r>
                    </a:p>
                  </a:txBody>
                  <a:tcPr marL="9525" marR="9525" marT="9525" marB="0" anchor="b">
                    <a:lnL>
                      <a:noFill/>
                    </a:lnL>
                    <a:lnR>
                      <a:noFill/>
                    </a:lnR>
                    <a:lnT>
                      <a:noFill/>
                    </a:lnT>
                    <a:lnB>
                      <a:noFill/>
                    </a:lnB>
                  </a:tcPr>
                </a:tc>
                <a:extLst>
                  <a:ext uri="{0D108BD9-81ED-4DB2-BD59-A6C34878D82A}">
                    <a16:rowId xmlns:a16="http://schemas.microsoft.com/office/drawing/2014/main" val="4105677924"/>
                  </a:ext>
                </a:extLst>
              </a:tr>
              <a:tr h="420657">
                <a:tc>
                  <a:txBody>
                    <a:bodyPr/>
                    <a:lstStyle/>
                    <a:p>
                      <a:pPr algn="l" fontAlgn="b"/>
                      <a:r>
                        <a:rPr lang="en-US" sz="2400" b="0" i="0" u="none" strike="noStrike" dirty="0">
                          <a:solidFill>
                            <a:srgbClr val="000000"/>
                          </a:solidFill>
                          <a:effectLst/>
                          <a:latin typeface="Calibri" panose="020F0502020204030204" pitchFamily="34" charset="0"/>
                        </a:rPr>
                        <a:t>Scenario 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0.42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0.59</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0.68</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0.75</a:t>
                      </a:r>
                    </a:p>
                  </a:txBody>
                  <a:tcPr marL="9525" marR="9525" marT="9525" marB="0" anchor="b">
                    <a:lnL>
                      <a:noFill/>
                    </a:lnL>
                    <a:lnR>
                      <a:noFill/>
                    </a:lnR>
                    <a:lnT>
                      <a:noFill/>
                    </a:lnT>
                    <a:lnB>
                      <a:noFill/>
                    </a:lnB>
                  </a:tcPr>
                </a:tc>
                <a:extLst>
                  <a:ext uri="{0D108BD9-81ED-4DB2-BD59-A6C34878D82A}">
                    <a16:rowId xmlns:a16="http://schemas.microsoft.com/office/drawing/2014/main" val="1557572498"/>
                  </a:ext>
                </a:extLst>
              </a:tr>
              <a:tr h="420657">
                <a:tc>
                  <a:txBody>
                    <a:bodyPr/>
                    <a:lstStyle/>
                    <a:p>
                      <a:pPr algn="l" fontAlgn="b"/>
                      <a:r>
                        <a:rPr lang="en-US" sz="2400" b="0" i="0" u="none" strike="noStrike">
                          <a:solidFill>
                            <a:srgbClr val="000000"/>
                          </a:solidFill>
                          <a:effectLst/>
                          <a:latin typeface="Calibri" panose="020F0502020204030204" pitchFamily="34" charset="0"/>
                        </a:rPr>
                        <a:t>Scenario 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0.21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0.44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0.54</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0.65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0.75</a:t>
                      </a:r>
                    </a:p>
                  </a:txBody>
                  <a:tcPr marL="9525" marR="9525" marT="9525" marB="0" anchor="b">
                    <a:lnL>
                      <a:noFill/>
                    </a:lnL>
                    <a:lnR>
                      <a:noFill/>
                    </a:lnR>
                    <a:lnT>
                      <a:noFill/>
                    </a:lnT>
                    <a:lnB>
                      <a:noFill/>
                    </a:lnB>
                  </a:tcPr>
                </a:tc>
                <a:extLst>
                  <a:ext uri="{0D108BD9-81ED-4DB2-BD59-A6C34878D82A}">
                    <a16:rowId xmlns:a16="http://schemas.microsoft.com/office/drawing/2014/main" val="1672240846"/>
                  </a:ext>
                </a:extLst>
              </a:tr>
              <a:tr h="420657">
                <a:tc>
                  <a:txBody>
                    <a:bodyPr/>
                    <a:lstStyle/>
                    <a:p>
                      <a:pPr algn="l" fontAlgn="b"/>
                      <a:r>
                        <a:rPr lang="en-US" sz="2400" b="0" i="0" u="none" strike="noStrike" dirty="0">
                          <a:solidFill>
                            <a:srgbClr val="000000"/>
                          </a:solidFill>
                          <a:effectLst/>
                          <a:latin typeface="Calibri" panose="020F0502020204030204" pitchFamily="34" charset="0"/>
                        </a:rPr>
                        <a:t>Scenario 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0.12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0.21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0.42</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0.52</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0.6</a:t>
                      </a:r>
                    </a:p>
                  </a:txBody>
                  <a:tcPr marL="9525" marR="9525" marT="9525" marB="0" anchor="b">
                    <a:lnL>
                      <a:noFill/>
                    </a:lnL>
                    <a:lnR>
                      <a:noFill/>
                    </a:lnR>
                    <a:lnT>
                      <a:noFill/>
                    </a:lnT>
                    <a:lnB>
                      <a:noFill/>
                    </a:lnB>
                  </a:tcPr>
                </a:tc>
                <a:extLst>
                  <a:ext uri="{0D108BD9-81ED-4DB2-BD59-A6C34878D82A}">
                    <a16:rowId xmlns:a16="http://schemas.microsoft.com/office/drawing/2014/main" val="3620028968"/>
                  </a:ext>
                </a:extLst>
              </a:tr>
              <a:tr h="420657">
                <a:tc>
                  <a:txBody>
                    <a:bodyPr/>
                    <a:lstStyle/>
                    <a:p>
                      <a:pPr algn="l" fontAlgn="b"/>
                      <a:r>
                        <a:rPr lang="en-US" sz="2400" b="0" i="0" u="none" strike="noStrike" dirty="0">
                          <a:solidFill>
                            <a:srgbClr val="000000"/>
                          </a:solidFill>
                          <a:effectLst/>
                          <a:latin typeface="Calibri" panose="020F0502020204030204" pitchFamily="34" charset="0"/>
                        </a:rPr>
                        <a:t>Scenario 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0.05</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0.12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0.21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0.42</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0.51</a:t>
                      </a:r>
                    </a:p>
                  </a:txBody>
                  <a:tcPr marL="9525" marR="9525" marT="9525" marB="0" anchor="b">
                    <a:lnL>
                      <a:noFill/>
                    </a:lnL>
                    <a:lnR>
                      <a:noFill/>
                    </a:lnR>
                    <a:lnT>
                      <a:noFill/>
                    </a:lnT>
                    <a:lnB>
                      <a:noFill/>
                    </a:lnB>
                  </a:tcPr>
                </a:tc>
                <a:extLst>
                  <a:ext uri="{0D108BD9-81ED-4DB2-BD59-A6C34878D82A}">
                    <a16:rowId xmlns:a16="http://schemas.microsoft.com/office/drawing/2014/main" val="3173956762"/>
                  </a:ext>
                </a:extLst>
              </a:tr>
              <a:tr h="420657">
                <a:tc>
                  <a:txBody>
                    <a:bodyPr/>
                    <a:lstStyle/>
                    <a:p>
                      <a:pPr algn="l" fontAlgn="b"/>
                      <a:r>
                        <a:rPr lang="en-US" sz="2400" b="0" i="0" u="none" strike="noStrike">
                          <a:solidFill>
                            <a:srgbClr val="000000"/>
                          </a:solidFill>
                          <a:effectLst/>
                          <a:latin typeface="Calibri" panose="020F0502020204030204" pitchFamily="34" charset="0"/>
                        </a:rPr>
                        <a:t>Scenario 5</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0.04</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0.09</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0.14</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0.21</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0.42</a:t>
                      </a:r>
                    </a:p>
                  </a:txBody>
                  <a:tcPr marL="9525" marR="9525" marT="9525" marB="0" anchor="b">
                    <a:lnL>
                      <a:noFill/>
                    </a:lnL>
                    <a:lnR>
                      <a:noFill/>
                    </a:lnR>
                    <a:lnT>
                      <a:noFill/>
                    </a:lnT>
                    <a:lnB>
                      <a:noFill/>
                    </a:lnB>
                  </a:tcPr>
                </a:tc>
                <a:extLst>
                  <a:ext uri="{0D108BD9-81ED-4DB2-BD59-A6C34878D82A}">
                    <a16:rowId xmlns:a16="http://schemas.microsoft.com/office/drawing/2014/main" val="3138419464"/>
                  </a:ext>
                </a:extLst>
              </a:tr>
              <a:tr h="420657">
                <a:tc>
                  <a:txBody>
                    <a:bodyPr/>
                    <a:lstStyle/>
                    <a:p>
                      <a:pPr algn="l" fontAlgn="b"/>
                      <a:r>
                        <a:rPr lang="en-US" sz="2400" b="0" i="0" u="none" strike="noStrike">
                          <a:solidFill>
                            <a:srgbClr val="000000"/>
                          </a:solidFill>
                          <a:effectLst/>
                          <a:latin typeface="Calibri" panose="020F0502020204030204" pitchFamily="34" charset="0"/>
                        </a:rPr>
                        <a:t>Scenario 6</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0.01</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0.07</a:t>
                      </a:r>
                    </a:p>
                  </a:txBody>
                  <a:tcPr marL="9525" marR="9525" marT="9525" marB="0" anchor="b">
                    <a:lnL>
                      <a:noFill/>
                    </a:lnL>
                    <a:lnR>
                      <a:noFill/>
                    </a:lnR>
                    <a:lnT>
                      <a:noFill/>
                    </a:lnT>
                    <a:lnB>
                      <a:noFill/>
                    </a:lnB>
                  </a:tcPr>
                </a:tc>
                <a:tc>
                  <a:txBody>
                    <a:bodyPr/>
                    <a:lstStyle/>
                    <a:p>
                      <a:pPr algn="ctr" fontAlgn="b"/>
                      <a:r>
                        <a:rPr lang="en-US" sz="2400" b="0" i="0" u="none" strike="noStrike">
                          <a:solidFill>
                            <a:srgbClr val="000000"/>
                          </a:solidFill>
                          <a:effectLst/>
                          <a:latin typeface="Calibri" panose="020F0502020204030204" pitchFamily="34" charset="0"/>
                        </a:rPr>
                        <a:t>0.13</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0.18</a:t>
                      </a:r>
                    </a:p>
                  </a:txBody>
                  <a:tcPr marL="9525" marR="9525" marT="9525" marB="0" anchor="b">
                    <a:lnL>
                      <a:noFill/>
                    </a:lnL>
                    <a:lnR>
                      <a:noFill/>
                    </a:lnR>
                    <a:lnT>
                      <a:noFill/>
                    </a:lnT>
                    <a:lnB>
                      <a:noFill/>
                    </a:lnB>
                  </a:tcPr>
                </a:tc>
                <a:tc>
                  <a:txBody>
                    <a:bodyPr/>
                    <a:lstStyle/>
                    <a:p>
                      <a:pPr algn="ctr" fontAlgn="b"/>
                      <a:r>
                        <a:rPr lang="en-US" sz="2400" b="0" i="0" u="none" strike="noStrike" dirty="0">
                          <a:solidFill>
                            <a:srgbClr val="000000"/>
                          </a:solidFill>
                          <a:effectLst/>
                          <a:latin typeface="Calibri" panose="020F0502020204030204" pitchFamily="34" charset="0"/>
                        </a:rPr>
                        <a:t>0.24</a:t>
                      </a:r>
                    </a:p>
                  </a:txBody>
                  <a:tcPr marL="9525" marR="9525" marT="9525" marB="0" anchor="b">
                    <a:lnL>
                      <a:noFill/>
                    </a:lnL>
                    <a:lnR>
                      <a:noFill/>
                    </a:lnR>
                    <a:lnT>
                      <a:noFill/>
                    </a:lnT>
                    <a:lnB>
                      <a:noFill/>
                    </a:lnB>
                  </a:tcPr>
                </a:tc>
                <a:tc>
                  <a:txBody>
                    <a:bodyPr/>
                    <a:lstStyle/>
                    <a:p>
                      <a:pPr algn="ctr" fontAlgn="b"/>
                      <a:r>
                        <a:rPr lang="en-US" sz="2400" b="1" i="0" u="none" strike="noStrike" dirty="0">
                          <a:solidFill>
                            <a:srgbClr val="000000"/>
                          </a:solidFill>
                          <a:effectLst/>
                          <a:latin typeface="Calibri" panose="020F0502020204030204" pitchFamily="34" charset="0"/>
                        </a:rPr>
                        <a:t>0.33</a:t>
                      </a:r>
                    </a:p>
                  </a:txBody>
                  <a:tcPr marL="9525" marR="9525" marT="9525" marB="0" anchor="b">
                    <a:lnL>
                      <a:noFill/>
                    </a:lnL>
                    <a:lnR>
                      <a:noFill/>
                    </a:lnR>
                    <a:lnT>
                      <a:noFill/>
                    </a:lnT>
                    <a:lnB>
                      <a:noFill/>
                    </a:lnB>
                  </a:tcPr>
                </a:tc>
                <a:extLst>
                  <a:ext uri="{0D108BD9-81ED-4DB2-BD59-A6C34878D82A}">
                    <a16:rowId xmlns:a16="http://schemas.microsoft.com/office/drawing/2014/main" val="1822120050"/>
                  </a:ext>
                </a:extLst>
              </a:tr>
            </a:tbl>
          </a:graphicData>
        </a:graphic>
      </p:graphicFrame>
      <p:sp>
        <p:nvSpPr>
          <p:cNvPr id="3" name="TextBox 2">
            <a:extLst>
              <a:ext uri="{FF2B5EF4-FFF2-40B4-BE49-F238E27FC236}">
                <a16:creationId xmlns:a16="http://schemas.microsoft.com/office/drawing/2014/main" id="{B6CBDE23-E6B2-AB22-B271-9AB1852C4539}"/>
              </a:ext>
            </a:extLst>
          </p:cNvPr>
          <p:cNvSpPr txBox="1"/>
          <p:nvPr/>
        </p:nvSpPr>
        <p:spPr>
          <a:xfrm>
            <a:off x="1656678" y="1537854"/>
            <a:ext cx="7553719" cy="369332"/>
          </a:xfrm>
          <a:prstGeom prst="rect">
            <a:avLst/>
          </a:prstGeom>
          <a:noFill/>
        </p:spPr>
        <p:txBody>
          <a:bodyPr wrap="square" rtlCol="0">
            <a:spAutoFit/>
          </a:bodyPr>
          <a:lstStyle/>
          <a:p>
            <a:r>
              <a:rPr lang="en-US" dirty="0">
                <a:solidFill>
                  <a:schemeClr val="tx2"/>
                </a:solidFill>
              </a:rPr>
              <a:t>The 6 dose-toxicity distributions by true DLT rate:   </a:t>
            </a:r>
          </a:p>
        </p:txBody>
      </p:sp>
    </p:spTree>
    <p:extLst>
      <p:ext uri="{BB962C8B-B14F-4D97-AF65-F5344CB8AC3E}">
        <p14:creationId xmlns:p14="http://schemas.microsoft.com/office/powerpoint/2010/main" val="18814516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with targeting a Mean score</a:t>
            </a:r>
          </a:p>
        </p:txBody>
      </p:sp>
      <p:sp>
        <p:nvSpPr>
          <p:cNvPr id="3" name="Content Placeholder 2"/>
          <p:cNvSpPr>
            <a:spLocks noGrp="1"/>
          </p:cNvSpPr>
          <p:nvPr>
            <p:ph idx="1"/>
          </p:nvPr>
        </p:nvSpPr>
        <p:spPr/>
        <p:txBody>
          <a:bodyPr/>
          <a:lstStyle/>
          <a:p>
            <a:r>
              <a:rPr lang="en-US" dirty="0"/>
              <a:t>Mean Toxicity score of a dose-level inherently depends on the probability distribution of toxicity scores at a given dose-level</a:t>
            </a:r>
          </a:p>
          <a:p>
            <a:r>
              <a:rPr lang="en-US" dirty="0"/>
              <a:t>Mean toxicity score can vary relatively broadly while having a fixed DLT rate</a:t>
            </a:r>
          </a:p>
          <a:p>
            <a:r>
              <a:rPr lang="en-US" dirty="0"/>
              <a:t>Prior distributions of toxicity score at each and across dose levels likely </a:t>
            </a:r>
            <a:r>
              <a:rPr lang="en-US" b="1" dirty="0"/>
              <a:t>unknown</a:t>
            </a:r>
            <a:r>
              <a:rPr lang="en-US" dirty="0"/>
              <a:t> prior to the trial</a:t>
            </a:r>
          </a:p>
          <a:p>
            <a:r>
              <a:rPr lang="en-US" dirty="0"/>
              <a:t>Without safeties put in place, mis-specifying the target target score could lead to drastic over-dosing relative to an acceptable MTD based on DLT rate</a:t>
            </a:r>
          </a:p>
          <a:p>
            <a:endParaRPr lang="en-US" dirty="0"/>
          </a:p>
        </p:txBody>
      </p:sp>
      <p:sp>
        <p:nvSpPr>
          <p:cNvPr id="4" name="Slide Number Placeholder 3"/>
          <p:cNvSpPr>
            <a:spLocks noGrp="1"/>
          </p:cNvSpPr>
          <p:nvPr>
            <p:ph type="sldNum" sz="quarter" idx="10"/>
          </p:nvPr>
        </p:nvSpPr>
        <p:spPr/>
        <p:txBody>
          <a:bodyPr/>
          <a:lstStyle/>
          <a:p>
            <a:fld id="{0E109EA1-A30D-9743-9DCC-41793B4C74E6}" type="slidenum">
              <a:rPr lang="en-US" smtClean="0"/>
              <a:pPr/>
              <a:t>46</a:t>
            </a:fld>
            <a:endParaRPr lang="en-US" dirty="0"/>
          </a:p>
        </p:txBody>
      </p:sp>
    </p:spTree>
    <p:extLst>
      <p:ext uri="{BB962C8B-B14F-4D97-AF65-F5344CB8AC3E}">
        <p14:creationId xmlns:p14="http://schemas.microsoft.com/office/powerpoint/2010/main" val="277609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E109EA1-A30D-9743-9DCC-41793B4C74E6}" type="slidenum">
              <a:rPr lang="en-US" smtClean="0"/>
              <a:pPr/>
              <a:t>47</a:t>
            </a:fld>
            <a:endParaRPr lang="en-US" dirty="0"/>
          </a:p>
        </p:txBody>
      </p:sp>
      <p:sp>
        <p:nvSpPr>
          <p:cNvPr id="7" name="Title 6"/>
          <p:cNvSpPr>
            <a:spLocks noGrp="1"/>
          </p:cNvSpPr>
          <p:nvPr>
            <p:ph type="title"/>
          </p:nvPr>
        </p:nvSpPr>
        <p:spPr>
          <a:xfrm>
            <a:off x="1232728" y="-3142"/>
            <a:ext cx="10515600" cy="822960"/>
          </a:xfrm>
        </p:spPr>
        <p:txBody>
          <a:bodyPr>
            <a:noAutofit/>
          </a:bodyPr>
          <a:lstStyle/>
          <a:p>
            <a:r>
              <a:rPr lang="en-US" sz="2400" dirty="0"/>
              <a:t>Comparison of Tox Score Distributions at the 6 MTD Scenarios</a:t>
            </a:r>
          </a:p>
        </p:txBody>
      </p:sp>
      <p:pic>
        <p:nvPicPr>
          <p:cNvPr id="18" name="Picture 17">
            <a:extLst>
              <a:ext uri="{FF2B5EF4-FFF2-40B4-BE49-F238E27FC236}">
                <a16:creationId xmlns:a16="http://schemas.microsoft.com/office/drawing/2014/main" id="{BC3AEFF0-9C79-7E5F-5B69-A034BF89C683}"/>
              </a:ext>
            </a:extLst>
          </p:cNvPr>
          <p:cNvPicPr>
            <a:picLocks noChangeAspect="1"/>
          </p:cNvPicPr>
          <p:nvPr/>
        </p:nvPicPr>
        <p:blipFill>
          <a:blip r:embed="rId2"/>
          <a:stretch>
            <a:fillRect/>
          </a:stretch>
        </p:blipFill>
        <p:spPr>
          <a:xfrm>
            <a:off x="813237" y="3429000"/>
            <a:ext cx="3129047" cy="2696902"/>
          </a:xfrm>
          <a:prstGeom prst="rect">
            <a:avLst/>
          </a:prstGeom>
        </p:spPr>
      </p:pic>
      <p:sp>
        <p:nvSpPr>
          <p:cNvPr id="19" name="TextBox 18">
            <a:extLst>
              <a:ext uri="{FF2B5EF4-FFF2-40B4-BE49-F238E27FC236}">
                <a16:creationId xmlns:a16="http://schemas.microsoft.com/office/drawing/2014/main" id="{0AF731A5-655D-E275-CE07-4084F7C270A0}"/>
              </a:ext>
            </a:extLst>
          </p:cNvPr>
          <p:cNvSpPr txBox="1"/>
          <p:nvPr/>
        </p:nvSpPr>
        <p:spPr>
          <a:xfrm>
            <a:off x="2209800" y="4127270"/>
            <a:ext cx="1587731" cy="369332"/>
          </a:xfrm>
          <a:prstGeom prst="rect">
            <a:avLst/>
          </a:prstGeom>
          <a:noFill/>
        </p:spPr>
        <p:txBody>
          <a:bodyPr wrap="square" rtlCol="0">
            <a:spAutoFit/>
          </a:bodyPr>
          <a:lstStyle/>
          <a:p>
            <a:r>
              <a:rPr lang="en-US" dirty="0"/>
              <a:t>Flat</a:t>
            </a:r>
          </a:p>
        </p:txBody>
      </p:sp>
      <p:pic>
        <p:nvPicPr>
          <p:cNvPr id="20" name="Picture 19">
            <a:extLst>
              <a:ext uri="{FF2B5EF4-FFF2-40B4-BE49-F238E27FC236}">
                <a16:creationId xmlns:a16="http://schemas.microsoft.com/office/drawing/2014/main" id="{D74F4913-4099-4D6D-74D0-19E1C4E087E0}"/>
              </a:ext>
            </a:extLst>
          </p:cNvPr>
          <p:cNvPicPr>
            <a:picLocks noChangeAspect="1"/>
          </p:cNvPicPr>
          <p:nvPr/>
        </p:nvPicPr>
        <p:blipFill>
          <a:blip r:embed="rId3"/>
          <a:stretch>
            <a:fillRect/>
          </a:stretch>
        </p:blipFill>
        <p:spPr>
          <a:xfrm>
            <a:off x="4398079" y="3399113"/>
            <a:ext cx="3214305" cy="2726789"/>
          </a:xfrm>
          <a:prstGeom prst="rect">
            <a:avLst/>
          </a:prstGeom>
        </p:spPr>
      </p:pic>
      <p:sp>
        <p:nvSpPr>
          <p:cNvPr id="21" name="TextBox 20">
            <a:extLst>
              <a:ext uri="{FF2B5EF4-FFF2-40B4-BE49-F238E27FC236}">
                <a16:creationId xmlns:a16="http://schemas.microsoft.com/office/drawing/2014/main" id="{5771E828-F8F5-6076-E82C-A43EE582067F}"/>
              </a:ext>
            </a:extLst>
          </p:cNvPr>
          <p:cNvSpPr txBox="1"/>
          <p:nvPr/>
        </p:nvSpPr>
        <p:spPr>
          <a:xfrm>
            <a:off x="5780116" y="4123115"/>
            <a:ext cx="1587731" cy="369332"/>
          </a:xfrm>
          <a:prstGeom prst="rect">
            <a:avLst/>
          </a:prstGeom>
          <a:noFill/>
        </p:spPr>
        <p:txBody>
          <a:bodyPr wrap="square" rtlCol="0">
            <a:spAutoFit/>
          </a:bodyPr>
          <a:lstStyle/>
          <a:p>
            <a:r>
              <a:rPr lang="en-US" dirty="0"/>
              <a:t>Light U	</a:t>
            </a:r>
          </a:p>
        </p:txBody>
      </p:sp>
      <p:pic>
        <p:nvPicPr>
          <p:cNvPr id="23" name="Picture 22">
            <a:extLst>
              <a:ext uri="{FF2B5EF4-FFF2-40B4-BE49-F238E27FC236}">
                <a16:creationId xmlns:a16="http://schemas.microsoft.com/office/drawing/2014/main" id="{734EBC40-A37B-5116-2CD0-993DA8D8A771}"/>
              </a:ext>
            </a:extLst>
          </p:cNvPr>
          <p:cNvPicPr>
            <a:picLocks noChangeAspect="1"/>
          </p:cNvPicPr>
          <p:nvPr/>
        </p:nvPicPr>
        <p:blipFill>
          <a:blip r:embed="rId4"/>
          <a:stretch>
            <a:fillRect/>
          </a:stretch>
        </p:blipFill>
        <p:spPr>
          <a:xfrm>
            <a:off x="8068179" y="3389746"/>
            <a:ext cx="3170722" cy="2736156"/>
          </a:xfrm>
          <a:prstGeom prst="rect">
            <a:avLst/>
          </a:prstGeom>
        </p:spPr>
      </p:pic>
      <p:sp>
        <p:nvSpPr>
          <p:cNvPr id="24" name="TextBox 23">
            <a:extLst>
              <a:ext uri="{FF2B5EF4-FFF2-40B4-BE49-F238E27FC236}">
                <a16:creationId xmlns:a16="http://schemas.microsoft.com/office/drawing/2014/main" id="{130C5EC7-E626-B5E3-E963-A1589D85613D}"/>
              </a:ext>
            </a:extLst>
          </p:cNvPr>
          <p:cNvSpPr txBox="1"/>
          <p:nvPr/>
        </p:nvSpPr>
        <p:spPr>
          <a:xfrm>
            <a:off x="9479280" y="4017622"/>
            <a:ext cx="1587731" cy="369332"/>
          </a:xfrm>
          <a:prstGeom prst="rect">
            <a:avLst/>
          </a:prstGeom>
          <a:noFill/>
        </p:spPr>
        <p:txBody>
          <a:bodyPr wrap="square" rtlCol="0">
            <a:spAutoFit/>
          </a:bodyPr>
          <a:lstStyle/>
          <a:p>
            <a:r>
              <a:rPr lang="en-US" dirty="0"/>
              <a:t>Strong U	</a:t>
            </a:r>
          </a:p>
        </p:txBody>
      </p:sp>
      <p:pic>
        <p:nvPicPr>
          <p:cNvPr id="25" name="Picture 24">
            <a:extLst>
              <a:ext uri="{FF2B5EF4-FFF2-40B4-BE49-F238E27FC236}">
                <a16:creationId xmlns:a16="http://schemas.microsoft.com/office/drawing/2014/main" id="{6A71BF44-187E-A89C-E16E-86AD2C38FF17}"/>
              </a:ext>
            </a:extLst>
          </p:cNvPr>
          <p:cNvPicPr>
            <a:picLocks noChangeAspect="1"/>
          </p:cNvPicPr>
          <p:nvPr/>
        </p:nvPicPr>
        <p:blipFill>
          <a:blip r:embed="rId5"/>
          <a:stretch>
            <a:fillRect/>
          </a:stretch>
        </p:blipFill>
        <p:spPr>
          <a:xfrm>
            <a:off x="4398079" y="611756"/>
            <a:ext cx="3214304" cy="2723571"/>
          </a:xfrm>
          <a:prstGeom prst="rect">
            <a:avLst/>
          </a:prstGeom>
        </p:spPr>
      </p:pic>
      <p:sp>
        <p:nvSpPr>
          <p:cNvPr id="27" name="TextBox 26">
            <a:extLst>
              <a:ext uri="{FF2B5EF4-FFF2-40B4-BE49-F238E27FC236}">
                <a16:creationId xmlns:a16="http://schemas.microsoft.com/office/drawing/2014/main" id="{5EF04D76-46D9-7FA1-DED0-0CB2CB40746F}"/>
              </a:ext>
            </a:extLst>
          </p:cNvPr>
          <p:cNvSpPr txBox="1"/>
          <p:nvPr/>
        </p:nvSpPr>
        <p:spPr>
          <a:xfrm>
            <a:off x="5478199" y="1259380"/>
            <a:ext cx="1587731" cy="369332"/>
          </a:xfrm>
          <a:prstGeom prst="rect">
            <a:avLst/>
          </a:prstGeom>
          <a:noFill/>
        </p:spPr>
        <p:txBody>
          <a:bodyPr wrap="square" rtlCol="0">
            <a:spAutoFit/>
          </a:bodyPr>
          <a:lstStyle/>
          <a:p>
            <a:r>
              <a:rPr lang="en-US" dirty="0"/>
              <a:t>Medium Bell</a:t>
            </a:r>
          </a:p>
        </p:txBody>
      </p:sp>
      <p:pic>
        <p:nvPicPr>
          <p:cNvPr id="28" name="Picture 27">
            <a:extLst>
              <a:ext uri="{FF2B5EF4-FFF2-40B4-BE49-F238E27FC236}">
                <a16:creationId xmlns:a16="http://schemas.microsoft.com/office/drawing/2014/main" id="{56993A24-7B87-4AAD-DD38-5213B3F6010E}"/>
              </a:ext>
            </a:extLst>
          </p:cNvPr>
          <p:cNvPicPr>
            <a:picLocks noChangeAspect="1"/>
          </p:cNvPicPr>
          <p:nvPr/>
        </p:nvPicPr>
        <p:blipFill>
          <a:blip r:embed="rId6"/>
          <a:stretch>
            <a:fillRect/>
          </a:stretch>
        </p:blipFill>
        <p:spPr>
          <a:xfrm>
            <a:off x="8001903" y="612237"/>
            <a:ext cx="3287633" cy="2723090"/>
          </a:xfrm>
          <a:prstGeom prst="rect">
            <a:avLst/>
          </a:prstGeom>
        </p:spPr>
      </p:pic>
      <p:pic>
        <p:nvPicPr>
          <p:cNvPr id="30" name="Picture 29">
            <a:extLst>
              <a:ext uri="{FF2B5EF4-FFF2-40B4-BE49-F238E27FC236}">
                <a16:creationId xmlns:a16="http://schemas.microsoft.com/office/drawing/2014/main" id="{EB5B0AA4-C140-5B84-4AFD-4D275610D89C}"/>
              </a:ext>
            </a:extLst>
          </p:cNvPr>
          <p:cNvPicPr>
            <a:picLocks noChangeAspect="1"/>
          </p:cNvPicPr>
          <p:nvPr/>
        </p:nvPicPr>
        <p:blipFill>
          <a:blip r:embed="rId7"/>
          <a:stretch>
            <a:fillRect/>
          </a:stretch>
        </p:blipFill>
        <p:spPr>
          <a:xfrm>
            <a:off x="838200" y="611756"/>
            <a:ext cx="3138239" cy="2653600"/>
          </a:xfrm>
          <a:prstGeom prst="rect">
            <a:avLst/>
          </a:prstGeom>
        </p:spPr>
      </p:pic>
      <p:sp>
        <p:nvSpPr>
          <p:cNvPr id="31" name="TextBox 30">
            <a:extLst>
              <a:ext uri="{FF2B5EF4-FFF2-40B4-BE49-F238E27FC236}">
                <a16:creationId xmlns:a16="http://schemas.microsoft.com/office/drawing/2014/main" id="{3862A700-62EB-DA67-3E3C-6CF0D48F4905}"/>
              </a:ext>
            </a:extLst>
          </p:cNvPr>
          <p:cNvSpPr txBox="1"/>
          <p:nvPr/>
        </p:nvSpPr>
        <p:spPr>
          <a:xfrm>
            <a:off x="1993669" y="1333422"/>
            <a:ext cx="1587731" cy="369332"/>
          </a:xfrm>
          <a:prstGeom prst="rect">
            <a:avLst/>
          </a:prstGeom>
          <a:noFill/>
        </p:spPr>
        <p:txBody>
          <a:bodyPr wrap="square" rtlCol="0">
            <a:spAutoFit/>
          </a:bodyPr>
          <a:lstStyle/>
          <a:p>
            <a:r>
              <a:rPr lang="en-US" dirty="0"/>
              <a:t>Light Bell</a:t>
            </a:r>
          </a:p>
        </p:txBody>
      </p:sp>
      <p:sp>
        <p:nvSpPr>
          <p:cNvPr id="32" name="TextBox 31">
            <a:extLst>
              <a:ext uri="{FF2B5EF4-FFF2-40B4-BE49-F238E27FC236}">
                <a16:creationId xmlns:a16="http://schemas.microsoft.com/office/drawing/2014/main" id="{D5F80B9D-F345-6DF5-7DFD-88438974BE2D}"/>
              </a:ext>
            </a:extLst>
          </p:cNvPr>
          <p:cNvSpPr txBox="1"/>
          <p:nvPr/>
        </p:nvSpPr>
        <p:spPr>
          <a:xfrm>
            <a:off x="9311640" y="1232073"/>
            <a:ext cx="1587731" cy="369332"/>
          </a:xfrm>
          <a:prstGeom prst="rect">
            <a:avLst/>
          </a:prstGeom>
          <a:noFill/>
        </p:spPr>
        <p:txBody>
          <a:bodyPr wrap="square" rtlCol="0">
            <a:spAutoFit/>
          </a:bodyPr>
          <a:lstStyle/>
          <a:p>
            <a:r>
              <a:rPr lang="en-US" dirty="0"/>
              <a:t>Strong Bell</a:t>
            </a:r>
          </a:p>
        </p:txBody>
      </p:sp>
    </p:spTree>
    <p:extLst>
      <p:ext uri="{BB962C8B-B14F-4D97-AF65-F5344CB8AC3E}">
        <p14:creationId xmlns:p14="http://schemas.microsoft.com/office/powerpoint/2010/main" val="787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0312C-A748-C367-F631-2C699E209620}"/>
              </a:ext>
            </a:extLst>
          </p:cNvPr>
          <p:cNvSpPr>
            <a:spLocks noGrp="1"/>
          </p:cNvSpPr>
          <p:nvPr>
            <p:ph type="title"/>
          </p:nvPr>
        </p:nvSpPr>
        <p:spPr>
          <a:xfrm>
            <a:off x="838200" y="136525"/>
            <a:ext cx="10515600" cy="822960"/>
          </a:xfrm>
        </p:spPr>
        <p:txBody>
          <a:bodyPr/>
          <a:lstStyle/>
          <a:p>
            <a:r>
              <a:rPr lang="en-US" dirty="0"/>
              <a:t>Scenario 1 (Light Bell)</a:t>
            </a:r>
          </a:p>
        </p:txBody>
      </p:sp>
      <p:sp>
        <p:nvSpPr>
          <p:cNvPr id="4" name="Slide Number Placeholder 3">
            <a:extLst>
              <a:ext uri="{FF2B5EF4-FFF2-40B4-BE49-F238E27FC236}">
                <a16:creationId xmlns:a16="http://schemas.microsoft.com/office/drawing/2014/main" id="{B083B092-88DC-9A17-C2FB-62065F69972F}"/>
              </a:ext>
            </a:extLst>
          </p:cNvPr>
          <p:cNvSpPr>
            <a:spLocks noGrp="1"/>
          </p:cNvSpPr>
          <p:nvPr>
            <p:ph type="sldNum" sz="quarter" idx="10"/>
          </p:nvPr>
        </p:nvSpPr>
        <p:spPr/>
        <p:txBody>
          <a:bodyPr/>
          <a:lstStyle/>
          <a:p>
            <a:fld id="{0E109EA1-A30D-9743-9DCC-41793B4C74E6}" type="slidenum">
              <a:rPr lang="en-US" smtClean="0"/>
              <a:pPr/>
              <a:t>48</a:t>
            </a:fld>
            <a:endParaRPr lang="en-US" dirty="0"/>
          </a:p>
        </p:txBody>
      </p:sp>
      <p:pic>
        <p:nvPicPr>
          <p:cNvPr id="7" name="Picture 6">
            <a:extLst>
              <a:ext uri="{FF2B5EF4-FFF2-40B4-BE49-F238E27FC236}">
                <a16:creationId xmlns:a16="http://schemas.microsoft.com/office/drawing/2014/main" id="{E7A18B67-7FD4-8AE0-CE91-44C0CE9DAE4D}"/>
              </a:ext>
            </a:extLst>
          </p:cNvPr>
          <p:cNvPicPr>
            <a:picLocks noChangeAspect="1"/>
          </p:cNvPicPr>
          <p:nvPr/>
        </p:nvPicPr>
        <p:blipFill>
          <a:blip r:embed="rId2"/>
          <a:stretch>
            <a:fillRect/>
          </a:stretch>
        </p:blipFill>
        <p:spPr>
          <a:xfrm>
            <a:off x="975156" y="872836"/>
            <a:ext cx="9158058" cy="5152376"/>
          </a:xfrm>
          <a:prstGeom prst="rect">
            <a:avLst/>
          </a:prstGeom>
        </p:spPr>
      </p:pic>
    </p:spTree>
    <p:extLst>
      <p:ext uri="{BB962C8B-B14F-4D97-AF65-F5344CB8AC3E}">
        <p14:creationId xmlns:p14="http://schemas.microsoft.com/office/powerpoint/2010/main" val="11551870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92AC8-0153-6F86-A157-CABEB4C51E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A79124-24ED-6744-4261-9A80A9D3C79F}"/>
              </a:ext>
            </a:extLst>
          </p:cNvPr>
          <p:cNvSpPr>
            <a:spLocks noGrp="1"/>
          </p:cNvSpPr>
          <p:nvPr>
            <p:ph type="title"/>
          </p:nvPr>
        </p:nvSpPr>
        <p:spPr>
          <a:xfrm>
            <a:off x="838200" y="136525"/>
            <a:ext cx="10515600" cy="822960"/>
          </a:xfrm>
        </p:spPr>
        <p:txBody>
          <a:bodyPr/>
          <a:lstStyle/>
          <a:p>
            <a:r>
              <a:rPr lang="en-US" dirty="0"/>
              <a:t>Scenario 3 (Strong Bell)</a:t>
            </a:r>
          </a:p>
        </p:txBody>
      </p:sp>
      <p:sp>
        <p:nvSpPr>
          <p:cNvPr id="4" name="Slide Number Placeholder 3">
            <a:extLst>
              <a:ext uri="{FF2B5EF4-FFF2-40B4-BE49-F238E27FC236}">
                <a16:creationId xmlns:a16="http://schemas.microsoft.com/office/drawing/2014/main" id="{7BB7C89E-C6D5-C442-BD99-1FB9B48FE8DD}"/>
              </a:ext>
            </a:extLst>
          </p:cNvPr>
          <p:cNvSpPr>
            <a:spLocks noGrp="1"/>
          </p:cNvSpPr>
          <p:nvPr>
            <p:ph type="sldNum" sz="quarter" idx="10"/>
          </p:nvPr>
        </p:nvSpPr>
        <p:spPr/>
        <p:txBody>
          <a:bodyPr/>
          <a:lstStyle/>
          <a:p>
            <a:fld id="{0E109EA1-A30D-9743-9DCC-41793B4C74E6}" type="slidenum">
              <a:rPr lang="en-US" smtClean="0"/>
              <a:pPr/>
              <a:t>49</a:t>
            </a:fld>
            <a:endParaRPr lang="en-US" dirty="0"/>
          </a:p>
        </p:txBody>
      </p:sp>
      <p:pic>
        <p:nvPicPr>
          <p:cNvPr id="5" name="Picture 4">
            <a:extLst>
              <a:ext uri="{FF2B5EF4-FFF2-40B4-BE49-F238E27FC236}">
                <a16:creationId xmlns:a16="http://schemas.microsoft.com/office/drawing/2014/main" id="{99E8E0F4-9CB6-8700-0073-A4C027A6FCA1}"/>
              </a:ext>
            </a:extLst>
          </p:cNvPr>
          <p:cNvPicPr>
            <a:picLocks noChangeAspect="1"/>
          </p:cNvPicPr>
          <p:nvPr/>
        </p:nvPicPr>
        <p:blipFill>
          <a:blip r:embed="rId2"/>
          <a:stretch>
            <a:fillRect/>
          </a:stretch>
        </p:blipFill>
        <p:spPr>
          <a:xfrm>
            <a:off x="1039090" y="786614"/>
            <a:ext cx="9393381" cy="5284771"/>
          </a:xfrm>
          <a:prstGeom prst="rect">
            <a:avLst/>
          </a:prstGeom>
        </p:spPr>
      </p:pic>
    </p:spTree>
    <p:extLst>
      <p:ext uri="{BB962C8B-B14F-4D97-AF65-F5344CB8AC3E}">
        <p14:creationId xmlns:p14="http://schemas.microsoft.com/office/powerpoint/2010/main" val="12621638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AC2F6-C529-7A29-B1D0-CC4618C64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D35B2C-1C2E-5BAD-0622-AB369CA26257}"/>
              </a:ext>
            </a:extLst>
          </p:cNvPr>
          <p:cNvSpPr>
            <a:spLocks noGrp="1"/>
          </p:cNvSpPr>
          <p:nvPr>
            <p:ph type="title"/>
          </p:nvPr>
        </p:nvSpPr>
        <p:spPr>
          <a:xfrm>
            <a:off x="838200" y="41142"/>
            <a:ext cx="10515600" cy="822960"/>
          </a:xfrm>
        </p:spPr>
        <p:txBody>
          <a:bodyPr/>
          <a:lstStyle/>
          <a:p>
            <a:r>
              <a:rPr lang="en-US" dirty="0"/>
              <a:t>Scenario 6 (Strong U)</a:t>
            </a:r>
          </a:p>
        </p:txBody>
      </p:sp>
      <p:sp>
        <p:nvSpPr>
          <p:cNvPr id="4" name="Slide Number Placeholder 3">
            <a:extLst>
              <a:ext uri="{FF2B5EF4-FFF2-40B4-BE49-F238E27FC236}">
                <a16:creationId xmlns:a16="http://schemas.microsoft.com/office/drawing/2014/main" id="{90EAF606-8555-AD33-E3EC-F244C98E843E}"/>
              </a:ext>
            </a:extLst>
          </p:cNvPr>
          <p:cNvSpPr>
            <a:spLocks noGrp="1"/>
          </p:cNvSpPr>
          <p:nvPr>
            <p:ph type="sldNum" sz="quarter" idx="10"/>
          </p:nvPr>
        </p:nvSpPr>
        <p:spPr/>
        <p:txBody>
          <a:bodyPr/>
          <a:lstStyle/>
          <a:p>
            <a:fld id="{0E109EA1-A30D-9743-9DCC-41793B4C74E6}" type="slidenum">
              <a:rPr lang="en-US" smtClean="0"/>
              <a:pPr/>
              <a:t>50</a:t>
            </a:fld>
            <a:endParaRPr lang="en-US" dirty="0"/>
          </a:p>
        </p:txBody>
      </p:sp>
      <p:pic>
        <p:nvPicPr>
          <p:cNvPr id="6" name="Picture 5">
            <a:extLst>
              <a:ext uri="{FF2B5EF4-FFF2-40B4-BE49-F238E27FC236}">
                <a16:creationId xmlns:a16="http://schemas.microsoft.com/office/drawing/2014/main" id="{53C77463-2994-9C04-B517-4E0B63FF59F6}"/>
              </a:ext>
            </a:extLst>
          </p:cNvPr>
          <p:cNvPicPr>
            <a:picLocks noChangeAspect="1"/>
          </p:cNvPicPr>
          <p:nvPr/>
        </p:nvPicPr>
        <p:blipFill>
          <a:blip r:embed="rId2"/>
          <a:stretch>
            <a:fillRect/>
          </a:stretch>
        </p:blipFill>
        <p:spPr>
          <a:xfrm>
            <a:off x="838200" y="754304"/>
            <a:ext cx="9508242" cy="5349392"/>
          </a:xfrm>
          <a:prstGeom prst="rect">
            <a:avLst/>
          </a:prstGeom>
        </p:spPr>
      </p:pic>
    </p:spTree>
    <p:extLst>
      <p:ext uri="{BB962C8B-B14F-4D97-AF65-F5344CB8AC3E}">
        <p14:creationId xmlns:p14="http://schemas.microsoft.com/office/powerpoint/2010/main" val="11770311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BA3AA-C114-74C7-DA94-6892A60D9BB3}"/>
              </a:ext>
            </a:extLst>
          </p:cNvPr>
          <p:cNvSpPr>
            <a:spLocks noGrp="1"/>
          </p:cNvSpPr>
          <p:nvPr>
            <p:ph type="title"/>
          </p:nvPr>
        </p:nvSpPr>
        <p:spPr/>
        <p:txBody>
          <a:bodyPr/>
          <a:lstStyle/>
          <a:p>
            <a:r>
              <a:rPr lang="en-US" dirty="0"/>
              <a:t>... add in an Overdose Constraint</a:t>
            </a:r>
          </a:p>
        </p:txBody>
      </p:sp>
      <p:sp>
        <p:nvSpPr>
          <p:cNvPr id="3" name="Content Placeholder 2">
            <a:extLst>
              <a:ext uri="{FF2B5EF4-FFF2-40B4-BE49-F238E27FC236}">
                <a16:creationId xmlns:a16="http://schemas.microsoft.com/office/drawing/2014/main" id="{B20318E3-896E-A396-B03D-41002E06B876}"/>
              </a:ext>
            </a:extLst>
          </p:cNvPr>
          <p:cNvSpPr>
            <a:spLocks noGrp="1"/>
          </p:cNvSpPr>
          <p:nvPr>
            <p:ph idx="1"/>
          </p:nvPr>
        </p:nvSpPr>
        <p:spPr/>
        <p:txBody>
          <a:bodyPr/>
          <a:lstStyle/>
          <a:p>
            <a:r>
              <a:rPr lang="en-US" dirty="0"/>
              <a:t>Given the same patient data at a fixed point in the trial, fit both the Quasi-CRM and a conventional CRM (based on the binary DLTs). </a:t>
            </a:r>
          </a:p>
          <a:p>
            <a:r>
              <a:rPr lang="en-US" dirty="0"/>
              <a:t>Use the dose-recommended by the conventional CRM as the upper bound for dose-recommendation. </a:t>
            </a:r>
          </a:p>
          <a:p>
            <a:pPr lvl="1"/>
            <a:r>
              <a:rPr lang="en-US" dirty="0"/>
              <a:t>This way, the dose recommended will never exceed the safety of the conventional methodology that has been thoroughly studied and tested </a:t>
            </a:r>
          </a:p>
          <a:p>
            <a:r>
              <a:rPr lang="en-US" dirty="0"/>
              <a:t>This allows to the dose-toxicity relationship to be driven by all patient AE data, while still controlling for an acceptable DLT rate – best of both models?</a:t>
            </a:r>
          </a:p>
        </p:txBody>
      </p:sp>
      <p:sp>
        <p:nvSpPr>
          <p:cNvPr id="4" name="Slide Number Placeholder 3">
            <a:extLst>
              <a:ext uri="{FF2B5EF4-FFF2-40B4-BE49-F238E27FC236}">
                <a16:creationId xmlns:a16="http://schemas.microsoft.com/office/drawing/2014/main" id="{94BB352C-5E71-6924-D209-67CAD4A399E6}"/>
              </a:ext>
            </a:extLst>
          </p:cNvPr>
          <p:cNvSpPr>
            <a:spLocks noGrp="1"/>
          </p:cNvSpPr>
          <p:nvPr>
            <p:ph type="sldNum" sz="quarter" idx="10"/>
          </p:nvPr>
        </p:nvSpPr>
        <p:spPr/>
        <p:txBody>
          <a:bodyPr/>
          <a:lstStyle/>
          <a:p>
            <a:fld id="{0E109EA1-A30D-9743-9DCC-41793B4C74E6}" type="slidenum">
              <a:rPr lang="en-US" smtClean="0"/>
              <a:pPr/>
              <a:t>51</a:t>
            </a:fld>
            <a:endParaRPr lang="en-US" dirty="0"/>
          </a:p>
        </p:txBody>
      </p:sp>
    </p:spTree>
    <p:extLst>
      <p:ext uri="{BB962C8B-B14F-4D97-AF65-F5344CB8AC3E}">
        <p14:creationId xmlns:p14="http://schemas.microsoft.com/office/powerpoint/2010/main" val="21017613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A8BB-5FAE-D34F-3065-4531ADADC581}"/>
              </a:ext>
            </a:extLst>
          </p:cNvPr>
          <p:cNvSpPr>
            <a:spLocks noGrp="1"/>
          </p:cNvSpPr>
          <p:nvPr>
            <p:ph type="title"/>
          </p:nvPr>
        </p:nvSpPr>
        <p:spPr>
          <a:xfrm>
            <a:off x="525332" y="136525"/>
            <a:ext cx="10515600" cy="582314"/>
          </a:xfrm>
        </p:spPr>
        <p:txBody>
          <a:bodyPr>
            <a:normAutofit fontScale="90000"/>
          </a:bodyPr>
          <a:lstStyle/>
          <a:p>
            <a:r>
              <a:rPr lang="en-US" dirty="0"/>
              <a:t>Results: Scenario 1 (Light Bell)</a:t>
            </a:r>
          </a:p>
        </p:txBody>
      </p:sp>
      <p:sp>
        <p:nvSpPr>
          <p:cNvPr id="4" name="Slide Number Placeholder 3">
            <a:extLst>
              <a:ext uri="{FF2B5EF4-FFF2-40B4-BE49-F238E27FC236}">
                <a16:creationId xmlns:a16="http://schemas.microsoft.com/office/drawing/2014/main" id="{F479BBE5-871B-1354-B116-539B4C64164E}"/>
              </a:ext>
            </a:extLst>
          </p:cNvPr>
          <p:cNvSpPr>
            <a:spLocks noGrp="1"/>
          </p:cNvSpPr>
          <p:nvPr>
            <p:ph type="sldNum" sz="quarter" idx="10"/>
          </p:nvPr>
        </p:nvSpPr>
        <p:spPr/>
        <p:txBody>
          <a:bodyPr/>
          <a:lstStyle/>
          <a:p>
            <a:fld id="{0E109EA1-A30D-9743-9DCC-41793B4C74E6}" type="slidenum">
              <a:rPr lang="en-US" smtClean="0"/>
              <a:pPr/>
              <a:t>52</a:t>
            </a:fld>
            <a:endParaRPr lang="en-US" dirty="0"/>
          </a:p>
        </p:txBody>
      </p:sp>
      <p:pic>
        <p:nvPicPr>
          <p:cNvPr id="9" name="Picture 8">
            <a:extLst>
              <a:ext uri="{FF2B5EF4-FFF2-40B4-BE49-F238E27FC236}">
                <a16:creationId xmlns:a16="http://schemas.microsoft.com/office/drawing/2014/main" id="{977FFF0A-A611-01AD-8B54-C7CE7A21F4CD}"/>
              </a:ext>
            </a:extLst>
          </p:cNvPr>
          <p:cNvPicPr>
            <a:picLocks noChangeAspect="1"/>
          </p:cNvPicPr>
          <p:nvPr/>
        </p:nvPicPr>
        <p:blipFill>
          <a:blip r:embed="rId2"/>
          <a:stretch>
            <a:fillRect/>
          </a:stretch>
        </p:blipFill>
        <p:spPr>
          <a:xfrm>
            <a:off x="0" y="841557"/>
            <a:ext cx="11960601" cy="5174885"/>
          </a:xfrm>
          <a:prstGeom prst="rect">
            <a:avLst/>
          </a:prstGeom>
        </p:spPr>
      </p:pic>
    </p:spTree>
    <p:extLst>
      <p:ext uri="{BB962C8B-B14F-4D97-AF65-F5344CB8AC3E}">
        <p14:creationId xmlns:p14="http://schemas.microsoft.com/office/powerpoint/2010/main" val="23674319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21357-C5C2-A10E-0B0D-991D5E74A6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26E2E-F118-BBA8-648F-6DBE0D8F8FA4}"/>
              </a:ext>
            </a:extLst>
          </p:cNvPr>
          <p:cNvSpPr>
            <a:spLocks noGrp="1"/>
          </p:cNvSpPr>
          <p:nvPr>
            <p:ph type="title"/>
          </p:nvPr>
        </p:nvSpPr>
        <p:spPr>
          <a:xfrm>
            <a:off x="525332" y="136525"/>
            <a:ext cx="10515600" cy="582314"/>
          </a:xfrm>
        </p:spPr>
        <p:txBody>
          <a:bodyPr>
            <a:normAutofit fontScale="90000"/>
          </a:bodyPr>
          <a:lstStyle/>
          <a:p>
            <a:r>
              <a:rPr lang="en-US" dirty="0"/>
              <a:t>Results: Scenario 2 (Medium Bell)</a:t>
            </a:r>
          </a:p>
        </p:txBody>
      </p:sp>
      <p:sp>
        <p:nvSpPr>
          <p:cNvPr id="4" name="Slide Number Placeholder 3">
            <a:extLst>
              <a:ext uri="{FF2B5EF4-FFF2-40B4-BE49-F238E27FC236}">
                <a16:creationId xmlns:a16="http://schemas.microsoft.com/office/drawing/2014/main" id="{18099600-84D9-600D-1AD5-49E32CA3784C}"/>
              </a:ext>
            </a:extLst>
          </p:cNvPr>
          <p:cNvSpPr>
            <a:spLocks noGrp="1"/>
          </p:cNvSpPr>
          <p:nvPr>
            <p:ph type="sldNum" sz="quarter" idx="10"/>
          </p:nvPr>
        </p:nvSpPr>
        <p:spPr/>
        <p:txBody>
          <a:bodyPr/>
          <a:lstStyle/>
          <a:p>
            <a:fld id="{0E109EA1-A30D-9743-9DCC-41793B4C74E6}" type="slidenum">
              <a:rPr lang="en-US" smtClean="0"/>
              <a:pPr/>
              <a:t>53</a:t>
            </a:fld>
            <a:endParaRPr lang="en-US" dirty="0"/>
          </a:p>
        </p:txBody>
      </p:sp>
      <p:pic>
        <p:nvPicPr>
          <p:cNvPr id="7" name="Picture 6">
            <a:extLst>
              <a:ext uri="{FF2B5EF4-FFF2-40B4-BE49-F238E27FC236}">
                <a16:creationId xmlns:a16="http://schemas.microsoft.com/office/drawing/2014/main" id="{725FB27A-CF12-1DDC-8662-01D3EF3672F7}"/>
              </a:ext>
            </a:extLst>
          </p:cNvPr>
          <p:cNvPicPr>
            <a:picLocks noChangeAspect="1"/>
          </p:cNvPicPr>
          <p:nvPr/>
        </p:nvPicPr>
        <p:blipFill>
          <a:blip r:embed="rId2"/>
          <a:stretch>
            <a:fillRect/>
          </a:stretch>
        </p:blipFill>
        <p:spPr>
          <a:xfrm>
            <a:off x="98367" y="791628"/>
            <a:ext cx="11830792" cy="5118721"/>
          </a:xfrm>
          <a:prstGeom prst="rect">
            <a:avLst/>
          </a:prstGeom>
        </p:spPr>
      </p:pic>
    </p:spTree>
    <p:extLst>
      <p:ext uri="{BB962C8B-B14F-4D97-AF65-F5344CB8AC3E}">
        <p14:creationId xmlns:p14="http://schemas.microsoft.com/office/powerpoint/2010/main" val="41119398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35C38-CE55-7250-06AD-523160526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39B6AE-9006-DECC-61A6-C0A484951ED5}"/>
              </a:ext>
            </a:extLst>
          </p:cNvPr>
          <p:cNvSpPr>
            <a:spLocks noGrp="1"/>
          </p:cNvSpPr>
          <p:nvPr>
            <p:ph type="title"/>
          </p:nvPr>
        </p:nvSpPr>
        <p:spPr>
          <a:xfrm>
            <a:off x="525332" y="136525"/>
            <a:ext cx="10515600" cy="582314"/>
          </a:xfrm>
        </p:spPr>
        <p:txBody>
          <a:bodyPr>
            <a:normAutofit fontScale="90000"/>
          </a:bodyPr>
          <a:lstStyle/>
          <a:p>
            <a:r>
              <a:rPr lang="en-US" dirty="0"/>
              <a:t>Results: Scenario 3 (Strong Bell)</a:t>
            </a:r>
          </a:p>
        </p:txBody>
      </p:sp>
      <p:sp>
        <p:nvSpPr>
          <p:cNvPr id="4" name="Slide Number Placeholder 3">
            <a:extLst>
              <a:ext uri="{FF2B5EF4-FFF2-40B4-BE49-F238E27FC236}">
                <a16:creationId xmlns:a16="http://schemas.microsoft.com/office/drawing/2014/main" id="{2279E346-912E-0771-32CB-52F9A3BDBAAA}"/>
              </a:ext>
            </a:extLst>
          </p:cNvPr>
          <p:cNvSpPr>
            <a:spLocks noGrp="1"/>
          </p:cNvSpPr>
          <p:nvPr>
            <p:ph type="sldNum" sz="quarter" idx="10"/>
          </p:nvPr>
        </p:nvSpPr>
        <p:spPr/>
        <p:txBody>
          <a:bodyPr/>
          <a:lstStyle/>
          <a:p>
            <a:fld id="{0E109EA1-A30D-9743-9DCC-41793B4C74E6}" type="slidenum">
              <a:rPr lang="en-US" smtClean="0"/>
              <a:pPr/>
              <a:t>54</a:t>
            </a:fld>
            <a:endParaRPr lang="en-US" dirty="0"/>
          </a:p>
        </p:txBody>
      </p:sp>
      <p:pic>
        <p:nvPicPr>
          <p:cNvPr id="6" name="Picture 5">
            <a:extLst>
              <a:ext uri="{FF2B5EF4-FFF2-40B4-BE49-F238E27FC236}">
                <a16:creationId xmlns:a16="http://schemas.microsoft.com/office/drawing/2014/main" id="{47518856-C0F6-A015-6996-31CFE87DAC72}"/>
              </a:ext>
            </a:extLst>
          </p:cNvPr>
          <p:cNvPicPr>
            <a:picLocks noChangeAspect="1"/>
          </p:cNvPicPr>
          <p:nvPr/>
        </p:nvPicPr>
        <p:blipFill>
          <a:blip r:embed="rId2"/>
          <a:stretch>
            <a:fillRect/>
          </a:stretch>
        </p:blipFill>
        <p:spPr>
          <a:xfrm>
            <a:off x="49877" y="846347"/>
            <a:ext cx="11938462" cy="5165306"/>
          </a:xfrm>
          <a:prstGeom prst="rect">
            <a:avLst/>
          </a:prstGeom>
        </p:spPr>
      </p:pic>
    </p:spTree>
    <p:extLst>
      <p:ext uri="{BB962C8B-B14F-4D97-AF65-F5344CB8AC3E}">
        <p14:creationId xmlns:p14="http://schemas.microsoft.com/office/powerpoint/2010/main" val="9074985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CE323-0B07-4486-C6DC-29C2A46B52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6C18DC-1837-5F72-EDFF-C01F2ADEAE0B}"/>
              </a:ext>
            </a:extLst>
          </p:cNvPr>
          <p:cNvSpPr>
            <a:spLocks noGrp="1"/>
          </p:cNvSpPr>
          <p:nvPr>
            <p:ph type="title"/>
          </p:nvPr>
        </p:nvSpPr>
        <p:spPr>
          <a:xfrm>
            <a:off x="525332" y="136525"/>
            <a:ext cx="10515600" cy="582314"/>
          </a:xfrm>
        </p:spPr>
        <p:txBody>
          <a:bodyPr>
            <a:normAutofit fontScale="90000"/>
          </a:bodyPr>
          <a:lstStyle/>
          <a:p>
            <a:r>
              <a:rPr lang="en-US" dirty="0"/>
              <a:t>Results: Scenario 4 (Flat)</a:t>
            </a:r>
          </a:p>
        </p:txBody>
      </p:sp>
      <p:sp>
        <p:nvSpPr>
          <p:cNvPr id="4" name="Slide Number Placeholder 3">
            <a:extLst>
              <a:ext uri="{FF2B5EF4-FFF2-40B4-BE49-F238E27FC236}">
                <a16:creationId xmlns:a16="http://schemas.microsoft.com/office/drawing/2014/main" id="{3A3DAF60-9600-B380-9C5D-F386B21A3ADF}"/>
              </a:ext>
            </a:extLst>
          </p:cNvPr>
          <p:cNvSpPr>
            <a:spLocks noGrp="1"/>
          </p:cNvSpPr>
          <p:nvPr>
            <p:ph type="sldNum" sz="quarter" idx="10"/>
          </p:nvPr>
        </p:nvSpPr>
        <p:spPr/>
        <p:txBody>
          <a:bodyPr/>
          <a:lstStyle/>
          <a:p>
            <a:fld id="{0E109EA1-A30D-9743-9DCC-41793B4C74E6}" type="slidenum">
              <a:rPr lang="en-US" smtClean="0"/>
              <a:pPr/>
              <a:t>55</a:t>
            </a:fld>
            <a:endParaRPr lang="en-US" dirty="0"/>
          </a:p>
        </p:txBody>
      </p:sp>
      <p:pic>
        <p:nvPicPr>
          <p:cNvPr id="6" name="Picture 5">
            <a:extLst>
              <a:ext uri="{FF2B5EF4-FFF2-40B4-BE49-F238E27FC236}">
                <a16:creationId xmlns:a16="http://schemas.microsoft.com/office/drawing/2014/main" id="{7BD9817C-1FE6-DAA9-BF58-16ABA42784E9}"/>
              </a:ext>
            </a:extLst>
          </p:cNvPr>
          <p:cNvPicPr>
            <a:picLocks noChangeAspect="1"/>
          </p:cNvPicPr>
          <p:nvPr/>
        </p:nvPicPr>
        <p:blipFill>
          <a:blip r:embed="rId2"/>
          <a:stretch>
            <a:fillRect/>
          </a:stretch>
        </p:blipFill>
        <p:spPr>
          <a:xfrm>
            <a:off x="148243" y="718839"/>
            <a:ext cx="11902960" cy="5149946"/>
          </a:xfrm>
          <a:prstGeom prst="rect">
            <a:avLst/>
          </a:prstGeom>
        </p:spPr>
      </p:pic>
    </p:spTree>
    <p:extLst>
      <p:ext uri="{BB962C8B-B14F-4D97-AF65-F5344CB8AC3E}">
        <p14:creationId xmlns:p14="http://schemas.microsoft.com/office/powerpoint/2010/main" val="22609680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82E15-B7BD-8A08-4E84-4B8499524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3C9DE4-A45E-EA9E-56A9-B46764484357}"/>
              </a:ext>
            </a:extLst>
          </p:cNvPr>
          <p:cNvSpPr>
            <a:spLocks noGrp="1"/>
          </p:cNvSpPr>
          <p:nvPr>
            <p:ph type="title"/>
          </p:nvPr>
        </p:nvSpPr>
        <p:spPr>
          <a:xfrm>
            <a:off x="525332" y="136525"/>
            <a:ext cx="10515600" cy="582314"/>
          </a:xfrm>
        </p:spPr>
        <p:txBody>
          <a:bodyPr>
            <a:normAutofit fontScale="90000"/>
          </a:bodyPr>
          <a:lstStyle/>
          <a:p>
            <a:r>
              <a:rPr lang="en-US" dirty="0"/>
              <a:t>Results: Scenario 5 (light U)</a:t>
            </a:r>
          </a:p>
        </p:txBody>
      </p:sp>
      <p:sp>
        <p:nvSpPr>
          <p:cNvPr id="4" name="Slide Number Placeholder 3">
            <a:extLst>
              <a:ext uri="{FF2B5EF4-FFF2-40B4-BE49-F238E27FC236}">
                <a16:creationId xmlns:a16="http://schemas.microsoft.com/office/drawing/2014/main" id="{F940243C-FEBB-FD95-DBDB-8D2B1479A124}"/>
              </a:ext>
            </a:extLst>
          </p:cNvPr>
          <p:cNvSpPr>
            <a:spLocks noGrp="1"/>
          </p:cNvSpPr>
          <p:nvPr>
            <p:ph type="sldNum" sz="quarter" idx="10"/>
          </p:nvPr>
        </p:nvSpPr>
        <p:spPr/>
        <p:txBody>
          <a:bodyPr/>
          <a:lstStyle/>
          <a:p>
            <a:fld id="{0E109EA1-A30D-9743-9DCC-41793B4C74E6}" type="slidenum">
              <a:rPr lang="en-US" smtClean="0"/>
              <a:pPr/>
              <a:t>56</a:t>
            </a:fld>
            <a:endParaRPr lang="en-US" dirty="0"/>
          </a:p>
        </p:txBody>
      </p:sp>
      <p:pic>
        <p:nvPicPr>
          <p:cNvPr id="6" name="Picture 5">
            <a:extLst>
              <a:ext uri="{FF2B5EF4-FFF2-40B4-BE49-F238E27FC236}">
                <a16:creationId xmlns:a16="http://schemas.microsoft.com/office/drawing/2014/main" id="{BEA46F5E-4C14-82D4-7796-961802D9CE63}"/>
              </a:ext>
            </a:extLst>
          </p:cNvPr>
          <p:cNvPicPr>
            <a:picLocks noChangeAspect="1"/>
          </p:cNvPicPr>
          <p:nvPr/>
        </p:nvPicPr>
        <p:blipFill>
          <a:blip r:embed="rId2"/>
          <a:stretch>
            <a:fillRect/>
          </a:stretch>
        </p:blipFill>
        <p:spPr>
          <a:xfrm>
            <a:off x="0" y="718839"/>
            <a:ext cx="12036829" cy="5207866"/>
          </a:xfrm>
          <a:prstGeom prst="rect">
            <a:avLst/>
          </a:prstGeom>
        </p:spPr>
      </p:pic>
    </p:spTree>
    <p:extLst>
      <p:ext uri="{BB962C8B-B14F-4D97-AF65-F5344CB8AC3E}">
        <p14:creationId xmlns:p14="http://schemas.microsoft.com/office/powerpoint/2010/main" val="177171049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25CD3-4869-282E-E0A0-F1F67CD6B6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6321D-95FB-561E-B72D-08D3BBC16509}"/>
              </a:ext>
            </a:extLst>
          </p:cNvPr>
          <p:cNvSpPr>
            <a:spLocks noGrp="1"/>
          </p:cNvSpPr>
          <p:nvPr>
            <p:ph type="title"/>
          </p:nvPr>
        </p:nvSpPr>
        <p:spPr>
          <a:xfrm>
            <a:off x="525332" y="136525"/>
            <a:ext cx="10515600" cy="582314"/>
          </a:xfrm>
        </p:spPr>
        <p:txBody>
          <a:bodyPr>
            <a:normAutofit fontScale="90000"/>
          </a:bodyPr>
          <a:lstStyle/>
          <a:p>
            <a:r>
              <a:rPr lang="en-US" dirty="0"/>
              <a:t>Results: Scenario 6 (High U)</a:t>
            </a:r>
          </a:p>
        </p:txBody>
      </p:sp>
      <p:sp>
        <p:nvSpPr>
          <p:cNvPr id="4" name="Slide Number Placeholder 3">
            <a:extLst>
              <a:ext uri="{FF2B5EF4-FFF2-40B4-BE49-F238E27FC236}">
                <a16:creationId xmlns:a16="http://schemas.microsoft.com/office/drawing/2014/main" id="{33D70DFA-A15A-FC98-3BF5-54B1B9A84728}"/>
              </a:ext>
            </a:extLst>
          </p:cNvPr>
          <p:cNvSpPr>
            <a:spLocks noGrp="1"/>
          </p:cNvSpPr>
          <p:nvPr>
            <p:ph type="sldNum" sz="quarter" idx="10"/>
          </p:nvPr>
        </p:nvSpPr>
        <p:spPr/>
        <p:txBody>
          <a:bodyPr/>
          <a:lstStyle/>
          <a:p>
            <a:fld id="{0E109EA1-A30D-9743-9DCC-41793B4C74E6}" type="slidenum">
              <a:rPr lang="en-US" smtClean="0"/>
              <a:pPr/>
              <a:t>57</a:t>
            </a:fld>
            <a:endParaRPr lang="en-US" dirty="0"/>
          </a:p>
        </p:txBody>
      </p:sp>
      <p:pic>
        <p:nvPicPr>
          <p:cNvPr id="6" name="Picture 5">
            <a:extLst>
              <a:ext uri="{FF2B5EF4-FFF2-40B4-BE49-F238E27FC236}">
                <a16:creationId xmlns:a16="http://schemas.microsoft.com/office/drawing/2014/main" id="{4E47C93F-9FFD-D0D2-C472-09D4EFD8A311}"/>
              </a:ext>
            </a:extLst>
          </p:cNvPr>
          <p:cNvPicPr>
            <a:picLocks noChangeAspect="1"/>
          </p:cNvPicPr>
          <p:nvPr/>
        </p:nvPicPr>
        <p:blipFill>
          <a:blip r:embed="rId2"/>
          <a:stretch>
            <a:fillRect/>
          </a:stretch>
        </p:blipFill>
        <p:spPr>
          <a:xfrm>
            <a:off x="-1" y="718838"/>
            <a:ext cx="12086705" cy="5229445"/>
          </a:xfrm>
          <a:prstGeom prst="rect">
            <a:avLst/>
          </a:prstGeom>
        </p:spPr>
      </p:pic>
    </p:spTree>
    <p:extLst>
      <p:ext uri="{BB962C8B-B14F-4D97-AF65-F5344CB8AC3E}">
        <p14:creationId xmlns:p14="http://schemas.microsoft.com/office/powerpoint/2010/main" val="1327962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A5C91-32A4-C007-B81C-89F531AC2A7F}"/>
              </a:ext>
            </a:extLst>
          </p:cNvPr>
          <p:cNvSpPr>
            <a:spLocks noGrp="1"/>
          </p:cNvSpPr>
          <p:nvPr>
            <p:ph type="title"/>
          </p:nvPr>
        </p:nvSpPr>
        <p:spPr/>
        <p:txBody>
          <a:bodyPr/>
          <a:lstStyle/>
          <a:p>
            <a:r>
              <a:rPr lang="en-US" dirty="0"/>
              <a:t>Results in Summary	</a:t>
            </a:r>
          </a:p>
        </p:txBody>
      </p:sp>
      <p:sp>
        <p:nvSpPr>
          <p:cNvPr id="3" name="Content Placeholder 2">
            <a:extLst>
              <a:ext uri="{FF2B5EF4-FFF2-40B4-BE49-F238E27FC236}">
                <a16:creationId xmlns:a16="http://schemas.microsoft.com/office/drawing/2014/main" id="{79DF47EA-573B-E877-C2B3-4DE0DC45D14C}"/>
              </a:ext>
            </a:extLst>
          </p:cNvPr>
          <p:cNvSpPr>
            <a:spLocks noGrp="1"/>
          </p:cNvSpPr>
          <p:nvPr>
            <p:ph idx="1"/>
          </p:nvPr>
        </p:nvSpPr>
        <p:spPr/>
        <p:txBody>
          <a:bodyPr>
            <a:normAutofit lnSpcReduction="10000"/>
          </a:bodyPr>
          <a:lstStyle/>
          <a:p>
            <a:r>
              <a:rPr lang="en-US" dirty="0"/>
              <a:t>The unadjusted Toxicity Score model offers the best performance gains in some scenarios, but comes with a higher risk of overdosing patients if model is </a:t>
            </a:r>
            <a:r>
              <a:rPr lang="en-US" dirty="0" err="1"/>
              <a:t>misspecified</a:t>
            </a:r>
            <a:r>
              <a:rPr lang="en-US" dirty="0"/>
              <a:t>. </a:t>
            </a:r>
          </a:p>
          <a:p>
            <a:r>
              <a:rPr lang="en-US" dirty="0"/>
              <a:t>In most scenarios, </a:t>
            </a:r>
            <a:r>
              <a:rPr lang="en-US" b="1" dirty="0"/>
              <a:t>the Toxicity Score approach (with OC) performs as well or better than the conventional binary endpoint, and is safer than the unconstrained Tox Score model </a:t>
            </a:r>
          </a:p>
          <a:p>
            <a:pPr lvl="1"/>
            <a:r>
              <a:rPr lang="en-US" b="1" dirty="0"/>
              <a:t>Toxicity Score and overdose constraint</a:t>
            </a:r>
          </a:p>
          <a:p>
            <a:pPr lvl="2"/>
            <a:r>
              <a:rPr lang="en-US" dirty="0"/>
              <a:t>Percent Correct Estimation of MTD relative to Binary model across 36 scenarios:</a:t>
            </a:r>
          </a:p>
          <a:p>
            <a:pPr lvl="3"/>
            <a:r>
              <a:rPr lang="en-US" dirty="0"/>
              <a:t>In 23 scenarios (64%), it performed better better</a:t>
            </a:r>
          </a:p>
          <a:p>
            <a:pPr lvl="3"/>
            <a:r>
              <a:rPr lang="en-US" dirty="0"/>
              <a:t>In 15 (42%), it performed net &gt;3% better</a:t>
            </a:r>
          </a:p>
          <a:p>
            <a:pPr lvl="3"/>
            <a:r>
              <a:rPr lang="en-US" dirty="0"/>
              <a:t>In 30 (83%), it performed no worse than 3% worse</a:t>
            </a:r>
          </a:p>
          <a:p>
            <a:pPr lvl="3"/>
            <a:r>
              <a:rPr lang="en-US" dirty="0"/>
              <a:t>In 6 scenarios, it performed &gt;3% </a:t>
            </a:r>
            <a:r>
              <a:rPr lang="en-US" i="1" dirty="0"/>
              <a:t>worse</a:t>
            </a:r>
            <a:r>
              <a:rPr lang="en-US" dirty="0"/>
              <a:t> than Binary (4 of those 6 were when the true MTD was the highest dose)</a:t>
            </a:r>
          </a:p>
          <a:p>
            <a:pPr lvl="2"/>
            <a:r>
              <a:rPr lang="en-US" dirty="0"/>
              <a:t>In terms of Overestimation relative to the Binary outcome model:</a:t>
            </a:r>
          </a:p>
          <a:p>
            <a:pPr lvl="3"/>
            <a:r>
              <a:rPr lang="en-US" dirty="0"/>
              <a:t>In 20 of 30 scenarios (when the highest dose wasn’t the MTD), the Toxicity Score OC approach selects a dose that’s too higher a net 5%+ less often than the binary approach. </a:t>
            </a:r>
          </a:p>
          <a:p>
            <a:pPr lvl="3"/>
            <a:r>
              <a:rPr lang="en-US" dirty="0"/>
              <a:t>In the other 10 scenarios, Tox Score OC is never worse by more than 4% in over-estimation</a:t>
            </a:r>
          </a:p>
        </p:txBody>
      </p:sp>
      <p:sp>
        <p:nvSpPr>
          <p:cNvPr id="4" name="Slide Number Placeholder 3">
            <a:extLst>
              <a:ext uri="{FF2B5EF4-FFF2-40B4-BE49-F238E27FC236}">
                <a16:creationId xmlns:a16="http://schemas.microsoft.com/office/drawing/2014/main" id="{64568B37-1394-EB0B-BFCC-B1FEB90DC21E}"/>
              </a:ext>
            </a:extLst>
          </p:cNvPr>
          <p:cNvSpPr>
            <a:spLocks noGrp="1"/>
          </p:cNvSpPr>
          <p:nvPr>
            <p:ph type="sldNum" sz="quarter" idx="10"/>
          </p:nvPr>
        </p:nvSpPr>
        <p:spPr/>
        <p:txBody>
          <a:bodyPr/>
          <a:lstStyle/>
          <a:p>
            <a:fld id="{0E109EA1-A30D-9743-9DCC-41793B4C74E6}" type="slidenum">
              <a:rPr lang="en-US" smtClean="0"/>
              <a:pPr/>
              <a:t>58</a:t>
            </a:fld>
            <a:endParaRPr lang="en-US" dirty="0"/>
          </a:p>
        </p:txBody>
      </p:sp>
    </p:spTree>
    <p:extLst>
      <p:ext uri="{BB962C8B-B14F-4D97-AF65-F5344CB8AC3E}">
        <p14:creationId xmlns:p14="http://schemas.microsoft.com/office/powerpoint/2010/main" val="3213385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F072-D8D4-7BE2-7716-88C09936F821}"/>
              </a:ext>
            </a:extLst>
          </p:cNvPr>
          <p:cNvSpPr>
            <a:spLocks noGrp="1"/>
          </p:cNvSpPr>
          <p:nvPr>
            <p:ph type="title"/>
          </p:nvPr>
        </p:nvSpPr>
        <p:spPr/>
        <p:txBody>
          <a:bodyPr/>
          <a:lstStyle/>
          <a:p>
            <a:r>
              <a:rPr lang="en-US" dirty="0"/>
              <a:t>3 Key Take-Aways</a:t>
            </a:r>
          </a:p>
        </p:txBody>
      </p:sp>
      <p:sp>
        <p:nvSpPr>
          <p:cNvPr id="3" name="Content Placeholder 2">
            <a:extLst>
              <a:ext uri="{FF2B5EF4-FFF2-40B4-BE49-F238E27FC236}">
                <a16:creationId xmlns:a16="http://schemas.microsoft.com/office/drawing/2014/main" id="{0A869C70-EC94-6889-E429-A35A4A16E94E}"/>
              </a:ext>
            </a:extLst>
          </p:cNvPr>
          <p:cNvSpPr>
            <a:spLocks noGrp="1"/>
          </p:cNvSpPr>
          <p:nvPr>
            <p:ph idx="1"/>
          </p:nvPr>
        </p:nvSpPr>
        <p:spPr/>
        <p:txBody>
          <a:bodyPr/>
          <a:lstStyle/>
          <a:p>
            <a:r>
              <a:rPr lang="en-US" dirty="0"/>
              <a:t>Using a patient’s entire toxicity profile can…</a:t>
            </a:r>
          </a:p>
          <a:p>
            <a:pPr lvl="1"/>
            <a:endParaRPr lang="en-US" dirty="0"/>
          </a:p>
          <a:p>
            <a:pPr lvl="1"/>
            <a:r>
              <a:rPr lang="en-US" dirty="0"/>
              <a:t>Offer increased flexibility in defining a DLT beyond conventional, simple decision rules based on the binary endpoint </a:t>
            </a:r>
          </a:p>
          <a:p>
            <a:pPr lvl="1"/>
            <a:r>
              <a:rPr lang="en-US" dirty="0"/>
              <a:t>Offer improved performance of MTD estimation accuracy</a:t>
            </a:r>
          </a:p>
          <a:p>
            <a:pPr lvl="1"/>
            <a:r>
              <a:rPr lang="en-US" dirty="0"/>
              <a:t>When constrained properly, limit excessive over-estimation of the MTD </a:t>
            </a:r>
          </a:p>
        </p:txBody>
      </p:sp>
      <p:sp>
        <p:nvSpPr>
          <p:cNvPr id="4" name="Slide Number Placeholder 3">
            <a:extLst>
              <a:ext uri="{FF2B5EF4-FFF2-40B4-BE49-F238E27FC236}">
                <a16:creationId xmlns:a16="http://schemas.microsoft.com/office/drawing/2014/main" id="{42A302AB-78D9-2CC9-E278-57BDEF62CD69}"/>
              </a:ext>
            </a:extLst>
          </p:cNvPr>
          <p:cNvSpPr>
            <a:spLocks noGrp="1"/>
          </p:cNvSpPr>
          <p:nvPr>
            <p:ph type="sldNum" sz="quarter" idx="10"/>
          </p:nvPr>
        </p:nvSpPr>
        <p:spPr/>
        <p:txBody>
          <a:bodyPr/>
          <a:lstStyle/>
          <a:p>
            <a:fld id="{0E109EA1-A30D-9743-9DCC-41793B4C74E6}" type="slidenum">
              <a:rPr lang="en-US" smtClean="0"/>
              <a:pPr/>
              <a:t>59</a:t>
            </a:fld>
            <a:endParaRPr lang="en-US" dirty="0"/>
          </a:p>
        </p:txBody>
      </p:sp>
    </p:spTree>
    <p:extLst>
      <p:ext uri="{BB962C8B-B14F-4D97-AF65-F5344CB8AC3E}">
        <p14:creationId xmlns:p14="http://schemas.microsoft.com/office/powerpoint/2010/main" val="57979920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3AA66-2D6F-2B4F-0AAC-73B32AAC1786}"/>
              </a:ext>
            </a:extLst>
          </p:cNvPr>
          <p:cNvSpPr>
            <a:spLocks noGrp="1"/>
          </p:cNvSpPr>
          <p:nvPr>
            <p:ph type="title"/>
          </p:nvPr>
        </p:nvSpPr>
        <p:spPr/>
        <p:txBody>
          <a:bodyPr/>
          <a:lstStyle/>
          <a:p>
            <a:r>
              <a:rPr lang="en-US" dirty="0"/>
              <a:t>Conclusions for this talk as a whole…</a:t>
            </a:r>
          </a:p>
        </p:txBody>
      </p:sp>
      <p:sp>
        <p:nvSpPr>
          <p:cNvPr id="3" name="Content Placeholder 2">
            <a:extLst>
              <a:ext uri="{FF2B5EF4-FFF2-40B4-BE49-F238E27FC236}">
                <a16:creationId xmlns:a16="http://schemas.microsoft.com/office/drawing/2014/main" id="{7E72754C-1BAD-511B-B58E-84A2F6DC0A81}"/>
              </a:ext>
            </a:extLst>
          </p:cNvPr>
          <p:cNvSpPr>
            <a:spLocks noGrp="1"/>
          </p:cNvSpPr>
          <p:nvPr>
            <p:ph idx="1"/>
          </p:nvPr>
        </p:nvSpPr>
        <p:spPr/>
        <p:txBody>
          <a:bodyPr/>
          <a:lstStyle/>
          <a:p>
            <a:r>
              <a:rPr lang="en-US" b="1" dirty="0"/>
              <a:t>We should not be ignoring all low- and moderate-grade AES</a:t>
            </a:r>
          </a:p>
          <a:p>
            <a:pPr marL="0" indent="0">
              <a:buNone/>
            </a:pPr>
            <a:endParaRPr lang="en-US" b="1" dirty="0"/>
          </a:p>
          <a:p>
            <a:r>
              <a:rPr lang="en-US" b="1" dirty="0"/>
              <a:t>Low- and moderate-grade AEs are associated with self-reported side-effect burden and treatment discontinuation in later phase trials</a:t>
            </a:r>
          </a:p>
          <a:p>
            <a:pPr lvl="1"/>
            <a:r>
              <a:rPr lang="en-US" dirty="0"/>
              <a:t>Clearly they impact a patients tolerability to stay on treatment</a:t>
            </a:r>
          </a:p>
          <a:p>
            <a:pPr lvl="1"/>
            <a:r>
              <a:rPr lang="en-US" dirty="0"/>
              <a:t>We should be studying them and using them in the dose-finding process to better identify tolerable doses </a:t>
            </a:r>
          </a:p>
          <a:p>
            <a:endParaRPr lang="en-US" dirty="0"/>
          </a:p>
          <a:p>
            <a:r>
              <a:rPr lang="en-US" b="1" dirty="0"/>
              <a:t>Low- and moderate-grade AEs can improve MTD estimation and limit over-estimation </a:t>
            </a:r>
          </a:p>
        </p:txBody>
      </p:sp>
      <p:sp>
        <p:nvSpPr>
          <p:cNvPr id="4" name="Slide Number Placeholder 3">
            <a:extLst>
              <a:ext uri="{FF2B5EF4-FFF2-40B4-BE49-F238E27FC236}">
                <a16:creationId xmlns:a16="http://schemas.microsoft.com/office/drawing/2014/main" id="{C3E1DCE8-B5C6-519D-3B09-4EA18150D571}"/>
              </a:ext>
            </a:extLst>
          </p:cNvPr>
          <p:cNvSpPr>
            <a:spLocks noGrp="1"/>
          </p:cNvSpPr>
          <p:nvPr>
            <p:ph type="sldNum" sz="quarter" idx="10"/>
          </p:nvPr>
        </p:nvSpPr>
        <p:spPr/>
        <p:txBody>
          <a:bodyPr/>
          <a:lstStyle/>
          <a:p>
            <a:fld id="{0E109EA1-A30D-9743-9DCC-41793B4C74E6}" type="slidenum">
              <a:rPr lang="en-US" smtClean="0"/>
              <a:pPr/>
              <a:t>60</a:t>
            </a:fld>
            <a:endParaRPr lang="en-US" dirty="0"/>
          </a:p>
        </p:txBody>
      </p:sp>
    </p:spTree>
    <p:extLst>
      <p:ext uri="{BB962C8B-B14F-4D97-AF65-F5344CB8AC3E}">
        <p14:creationId xmlns:p14="http://schemas.microsoft.com/office/powerpoint/2010/main" val="14174455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7CA3A-7C36-7570-B606-D2D1D7E4B2C3}"/>
              </a:ext>
            </a:extLst>
          </p:cNvPr>
          <p:cNvSpPr>
            <a:spLocks noGrp="1"/>
          </p:cNvSpPr>
          <p:nvPr>
            <p:ph type="title"/>
          </p:nvPr>
        </p:nvSpPr>
        <p:spPr/>
        <p:txBody>
          <a:bodyPr/>
          <a:lstStyle/>
          <a:p>
            <a:r>
              <a:rPr lang="en-US" dirty="0"/>
              <a:t>Next Steps </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183C565-5DB9-8BB3-E995-5A839EB2694C}"/>
                  </a:ext>
                </a:extLst>
              </p:cNvPr>
              <p:cNvSpPr>
                <a:spLocks noGrp="1"/>
              </p:cNvSpPr>
              <p:nvPr>
                <p:ph idx="1"/>
              </p:nvPr>
            </p:nvSpPr>
            <p:spPr/>
            <p:txBody>
              <a:bodyPr/>
              <a:lstStyle/>
              <a:p>
                <a:r>
                  <a:rPr lang="en-US" dirty="0"/>
                  <a:t>What if, instead of targeting a mean toxicity score empirically estimated (and inherently prone to error), we could estimate the distribution of the toxicity score itself across dose-levels</a:t>
                </a:r>
              </a:p>
              <a:p>
                <a:pPr lvl="1"/>
                <a:r>
                  <a:rPr lang="en-US" dirty="0"/>
                  <a:t>Beta-CRM</a:t>
                </a:r>
              </a:p>
              <a:p>
                <a:pPr lvl="2"/>
                <a:r>
                  <a:rPr lang="en-US" dirty="0"/>
                  <a:t>Replace Bernoulli likelihood in the dose-finding model with a Beta </a:t>
                </a:r>
              </a:p>
              <a:p>
                <a:pPr lvl="2"/>
                <a:r>
                  <a:rPr lang="en-US" dirty="0"/>
                  <a:t> We could then target the dose level that corresponds to: </a:t>
                </a:r>
                <a14:m>
                  <m:oMath xmlns:m="http://schemas.openxmlformats.org/officeDocument/2006/math">
                    <m:r>
                      <a:rPr lang="el-GR" i="1">
                        <a:latin typeface="Cambria Math" panose="02040503050406030204" pitchFamily="18" charset="0"/>
                      </a:rPr>
                      <m:t>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r>
                      <a:rPr lang="en-US">
                        <a:latin typeface="Cambria Math" panose="02040503050406030204" pitchFamily="18" charset="0"/>
                        <a:ea typeface="Cambria Math" panose="02040503050406030204" pitchFamily="18" charset="0"/>
                      </a:rPr>
                      <m:t>=</m:t>
                    </m:r>
                    <m:r>
                      <a:rPr lang="en-US" smtClean="0">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𝜏</m:t>
                    </m:r>
                  </m:oMath>
                </a14:m>
                <a:r>
                  <a:rPr lang="en-US" dirty="0"/>
                  <a:t>;</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m:t>
                        </m:r>
                      </m:sup>
                    </m:sSubSup>
                    <m:r>
                      <a:rPr lang="en-US">
                        <a:latin typeface="Cambria Math" panose="02040503050406030204" pitchFamily="18" charset="0"/>
                        <a:ea typeface="Cambria Math" panose="02040503050406030204" pitchFamily="18" charset="0"/>
                      </a:rPr>
                      <m:t>)</m:t>
                    </m:r>
                  </m:oMath>
                </a14:m>
                <a:endParaRPr lang="en-US" dirty="0"/>
              </a:p>
              <a:p>
                <a:r>
                  <a:rPr lang="en-US" dirty="0"/>
                  <a:t>Currently working this out, but initial results </a:t>
                </a:r>
                <a:r>
                  <a:rPr lang="en-US"/>
                  <a:t>are promising!</a:t>
                </a:r>
                <a:endParaRPr lang="en-US" dirty="0"/>
              </a:p>
              <a:p>
                <a:pPr lvl="2"/>
                <a:endParaRPr lang="en-US" dirty="0"/>
              </a:p>
              <a:p>
                <a:pPr marL="0" indent="0" algn="ctr">
                  <a:buNone/>
                </a:pPr>
                <a:r>
                  <a:rPr lang="en-US" dirty="0"/>
                  <a:t> </a:t>
                </a:r>
              </a:p>
            </p:txBody>
          </p:sp>
        </mc:Choice>
        <mc:Fallback>
          <p:sp>
            <p:nvSpPr>
              <p:cNvPr id="3" name="Content Placeholder 2">
                <a:extLst>
                  <a:ext uri="{FF2B5EF4-FFF2-40B4-BE49-F238E27FC236}">
                    <a16:creationId xmlns:a16="http://schemas.microsoft.com/office/drawing/2014/main" id="{D183C565-5DB9-8BB3-E995-5A839EB2694C}"/>
                  </a:ext>
                </a:extLst>
              </p:cNvPr>
              <p:cNvSpPr>
                <a:spLocks noGrp="1" noRot="1" noChangeAspect="1" noMove="1" noResize="1" noEditPoints="1" noAdjustHandles="1" noChangeArrowheads="1" noChangeShapeType="1" noTextEdit="1"/>
              </p:cNvSpPr>
              <p:nvPr>
                <p:ph idx="1"/>
              </p:nvPr>
            </p:nvSpPr>
            <p:spPr>
              <a:blipFill>
                <a:blip r:embed="rId2"/>
                <a:stretch>
                  <a:fillRect l="-483" t="-1445"/>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5FCD7E43-5497-FC97-C1F5-465A546CA14D}"/>
              </a:ext>
            </a:extLst>
          </p:cNvPr>
          <p:cNvSpPr>
            <a:spLocks noGrp="1"/>
          </p:cNvSpPr>
          <p:nvPr>
            <p:ph type="sldNum" sz="quarter" idx="10"/>
          </p:nvPr>
        </p:nvSpPr>
        <p:spPr/>
        <p:txBody>
          <a:bodyPr/>
          <a:lstStyle/>
          <a:p>
            <a:fld id="{0E109EA1-A30D-9743-9DCC-41793B4C74E6}" type="slidenum">
              <a:rPr lang="en-US" smtClean="0"/>
              <a:pPr/>
              <a:t>61</a:t>
            </a:fld>
            <a:endParaRPr lang="en-US" dirty="0"/>
          </a:p>
        </p:txBody>
      </p:sp>
    </p:spTree>
    <p:extLst>
      <p:ext uri="{BB962C8B-B14F-4D97-AF65-F5344CB8AC3E}">
        <p14:creationId xmlns:p14="http://schemas.microsoft.com/office/powerpoint/2010/main" val="98463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11C8-5A9A-5F77-B11C-6E85A1E2A071}"/>
              </a:ext>
            </a:extLst>
          </p:cNvPr>
          <p:cNvSpPr>
            <a:spLocks noGrp="1"/>
          </p:cNvSpPr>
          <p:nvPr>
            <p:ph type="title"/>
          </p:nvPr>
        </p:nvSpPr>
        <p:spPr/>
        <p:txBody>
          <a:bodyPr/>
          <a:lstStyle/>
          <a:p>
            <a:r>
              <a:rPr lang="en-US" dirty="0"/>
              <a:t>Acknowledgements</a:t>
            </a:r>
          </a:p>
        </p:txBody>
      </p:sp>
      <p:sp>
        <p:nvSpPr>
          <p:cNvPr id="3" name="Content Placeholder 2">
            <a:extLst>
              <a:ext uri="{FF2B5EF4-FFF2-40B4-BE49-F238E27FC236}">
                <a16:creationId xmlns:a16="http://schemas.microsoft.com/office/drawing/2014/main" id="{428AC20C-615D-3A07-28EC-160B37A53517}"/>
              </a:ext>
            </a:extLst>
          </p:cNvPr>
          <p:cNvSpPr>
            <a:spLocks noGrp="1"/>
          </p:cNvSpPr>
          <p:nvPr>
            <p:ph idx="1"/>
          </p:nvPr>
        </p:nvSpPr>
        <p:spPr/>
        <p:txBody>
          <a:bodyPr/>
          <a:lstStyle/>
          <a:p>
            <a:r>
              <a:rPr lang="en-US" dirty="0"/>
              <a:t>Low and Moderate-grade AEs on Side-Effect Burden and Discontinuation</a:t>
            </a:r>
          </a:p>
          <a:p>
            <a:pPr lvl="1"/>
            <a:r>
              <a:rPr lang="en-US" dirty="0"/>
              <a:t>NCI 1U01CA233169-01: “Analysis of ECOG-ACRIN adverse event data to optimize strategies for the longitudinal assessment of tolerability in the context of evolving cancer treatment paradigms (EVOLV)”</a:t>
            </a:r>
          </a:p>
          <a:p>
            <a:pPr lvl="2"/>
            <a:r>
              <a:rPr lang="en-US" dirty="0"/>
              <a:t>PIs: Robert Gray and Lynne Wagner</a:t>
            </a:r>
          </a:p>
          <a:p>
            <a:pPr lvl="2"/>
            <a:r>
              <a:rPr lang="en-US" dirty="0"/>
              <a:t>Study Team/Co-Is: Eddie Ip, Ju-</a:t>
            </a:r>
            <a:r>
              <a:rPr lang="en-US" dirty="0" err="1"/>
              <a:t>Whei</a:t>
            </a:r>
            <a:r>
              <a:rPr lang="en-US" dirty="0"/>
              <a:t> Lee, </a:t>
            </a:r>
            <a:r>
              <a:rPr lang="en-US" dirty="0" err="1"/>
              <a:t>Fengmin</a:t>
            </a:r>
            <a:r>
              <a:rPr lang="en-US" dirty="0"/>
              <a:t> Zhao, Devin </a:t>
            </a:r>
            <a:r>
              <a:rPr lang="en-US" dirty="0" err="1"/>
              <a:t>Peipert</a:t>
            </a:r>
            <a:r>
              <a:rPr lang="en-US" dirty="0"/>
              <a:t>, </a:t>
            </a:r>
            <a:r>
              <a:rPr lang="en-US" dirty="0" err="1"/>
              <a:t>Nnoah</a:t>
            </a:r>
            <a:r>
              <a:rPr lang="en-US" dirty="0"/>
              <a:t> Graham, Mary Lou Smith, Llana F </a:t>
            </a:r>
            <a:r>
              <a:rPr lang="en-US" dirty="0" err="1"/>
              <a:t>Gareen</a:t>
            </a:r>
            <a:r>
              <a:rPr lang="en-US" dirty="0"/>
              <a:t>, Ruth Carlos, </a:t>
            </a:r>
            <a:r>
              <a:rPr lang="en-US" dirty="0" err="1"/>
              <a:t>Samilia</a:t>
            </a:r>
            <a:r>
              <a:rPr lang="en-US" dirty="0"/>
              <a:t> Obeng-Gyasi, Joseph Sparano, Tait </a:t>
            </a:r>
            <a:r>
              <a:rPr lang="en-US" dirty="0" err="1"/>
              <a:t>Shanafelt</a:t>
            </a:r>
            <a:r>
              <a:rPr lang="en-US" dirty="0"/>
              <a:t>, Mary L Thomas, David Cella</a:t>
            </a:r>
          </a:p>
          <a:p>
            <a:r>
              <a:rPr lang="en-US" dirty="0"/>
              <a:t>Toxicity Scores in Dose-Finding Trials</a:t>
            </a:r>
          </a:p>
          <a:p>
            <a:pPr lvl="2"/>
            <a:r>
              <a:rPr lang="en-US" dirty="0"/>
              <a:t>Acknowledgements: Elizabeth Garrett-Mayer, Nolan Wages </a:t>
            </a:r>
          </a:p>
        </p:txBody>
      </p:sp>
      <p:sp>
        <p:nvSpPr>
          <p:cNvPr id="4" name="Slide Number Placeholder 3">
            <a:extLst>
              <a:ext uri="{FF2B5EF4-FFF2-40B4-BE49-F238E27FC236}">
                <a16:creationId xmlns:a16="http://schemas.microsoft.com/office/drawing/2014/main" id="{D5A5F79A-9AA2-AFF6-EE96-6E5CD6CD5ECF}"/>
              </a:ext>
            </a:extLst>
          </p:cNvPr>
          <p:cNvSpPr>
            <a:spLocks noGrp="1"/>
          </p:cNvSpPr>
          <p:nvPr>
            <p:ph type="sldNum" sz="quarter" idx="10"/>
          </p:nvPr>
        </p:nvSpPr>
        <p:spPr/>
        <p:txBody>
          <a:bodyPr/>
          <a:lstStyle/>
          <a:p>
            <a:fld id="{0E109EA1-A30D-9743-9DCC-41793B4C74E6}" type="slidenum">
              <a:rPr lang="en-US" smtClean="0"/>
              <a:pPr/>
              <a:t>62</a:t>
            </a:fld>
            <a:endParaRPr lang="en-US" dirty="0"/>
          </a:p>
        </p:txBody>
      </p:sp>
    </p:spTree>
    <p:extLst>
      <p:ext uri="{BB962C8B-B14F-4D97-AF65-F5344CB8AC3E}">
        <p14:creationId xmlns:p14="http://schemas.microsoft.com/office/powerpoint/2010/main" val="41347555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11733-6E62-1196-5030-079DDECEF16D}"/>
              </a:ext>
            </a:extLst>
          </p:cNvPr>
          <p:cNvSpPr>
            <a:spLocks noGrp="1"/>
          </p:cNvSpPr>
          <p:nvPr>
            <p:ph type="title"/>
          </p:nvPr>
        </p:nvSpPr>
        <p:spPr>
          <a:xfrm>
            <a:off x="4214552" y="1679171"/>
            <a:ext cx="3341716" cy="822960"/>
          </a:xfrm>
        </p:spPr>
        <p:txBody>
          <a:bodyPr>
            <a:normAutofit/>
          </a:bodyPr>
          <a:lstStyle/>
          <a:p>
            <a:r>
              <a:rPr lang="en-US" dirty="0"/>
              <a:t>Thank you! </a:t>
            </a:r>
          </a:p>
        </p:txBody>
      </p:sp>
      <p:sp>
        <p:nvSpPr>
          <p:cNvPr id="4" name="Slide Number Placeholder 3">
            <a:extLst>
              <a:ext uri="{FF2B5EF4-FFF2-40B4-BE49-F238E27FC236}">
                <a16:creationId xmlns:a16="http://schemas.microsoft.com/office/drawing/2014/main" id="{E923A4EE-B460-C576-9C71-091F0A1BEA8D}"/>
              </a:ext>
            </a:extLst>
          </p:cNvPr>
          <p:cNvSpPr>
            <a:spLocks noGrp="1"/>
          </p:cNvSpPr>
          <p:nvPr>
            <p:ph type="sldNum" sz="quarter" idx="10"/>
          </p:nvPr>
        </p:nvSpPr>
        <p:spPr/>
        <p:txBody>
          <a:bodyPr/>
          <a:lstStyle/>
          <a:p>
            <a:fld id="{0E109EA1-A30D-9743-9DCC-41793B4C74E6}" type="slidenum">
              <a:rPr lang="en-US" smtClean="0"/>
              <a:pPr/>
              <a:t>63</a:t>
            </a:fld>
            <a:endParaRPr lang="en-US" dirty="0"/>
          </a:p>
        </p:txBody>
      </p:sp>
      <p:sp>
        <p:nvSpPr>
          <p:cNvPr id="7" name="TextBox 6">
            <a:extLst>
              <a:ext uri="{FF2B5EF4-FFF2-40B4-BE49-F238E27FC236}">
                <a16:creationId xmlns:a16="http://schemas.microsoft.com/office/drawing/2014/main" id="{31DD4766-5644-2CEF-E295-3F5BAA62E603}"/>
              </a:ext>
            </a:extLst>
          </p:cNvPr>
          <p:cNvSpPr txBox="1"/>
          <p:nvPr/>
        </p:nvSpPr>
        <p:spPr>
          <a:xfrm>
            <a:off x="4156363" y="2782669"/>
            <a:ext cx="6084916" cy="646331"/>
          </a:xfrm>
          <a:prstGeom prst="rect">
            <a:avLst/>
          </a:prstGeom>
          <a:noFill/>
        </p:spPr>
        <p:txBody>
          <a:bodyPr wrap="square" rtlCol="0">
            <a:spAutoFit/>
          </a:bodyPr>
          <a:lstStyle/>
          <a:p>
            <a:r>
              <a:rPr lang="en-US" sz="3600" dirty="0"/>
              <a:t>Any questions?</a:t>
            </a:r>
          </a:p>
        </p:txBody>
      </p:sp>
    </p:spTree>
    <p:extLst>
      <p:ext uri="{BB962C8B-B14F-4D97-AF65-F5344CB8AC3E}">
        <p14:creationId xmlns:p14="http://schemas.microsoft.com/office/powerpoint/2010/main" val="141152061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Beta-CRM </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22960" y="1049482"/>
                <a:ext cx="10515600" cy="4711238"/>
              </a:xfrm>
            </p:spPr>
            <p:txBody>
              <a:bodyPr>
                <a:normAutofit lnSpcReduction="10000"/>
              </a:bodyPr>
              <a:lstStyle/>
              <a:p>
                <a:pPr marL="0" indent="0">
                  <a:buNone/>
                </a:pPr>
                <a:r>
                  <a:rPr lang="en-US" dirty="0"/>
                  <a:t>Rather than quasi-Bernoulli, assume TI scores follow a </a:t>
                </a:r>
                <a:r>
                  <a:rPr lang="en-US" b="1" dirty="0"/>
                  <a:t>Beta distribution:</a:t>
                </a:r>
              </a:p>
              <a:p>
                <a:pPr marL="0" indent="0">
                  <a:buNone/>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𝐿</m:t>
                      </m:r>
                      <m:d>
                        <m:dPr>
                          <m:ctrlPr>
                            <a:rPr lang="en-US"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𝜃</m:t>
                          </m:r>
                        </m:e>
                        <m:e>
                          <m:sSub>
                            <m:sSubPr>
                              <m:ctrlPr>
                                <a:rPr lang="en-US" i="1">
                                  <a:latin typeface="Cambria Math" panose="02040503050406030204" pitchFamily="18" charset="0"/>
                                </a:rPr>
                              </m:ctrlPr>
                            </m:sSubPr>
                            <m:e>
                              <m:r>
                                <m:rPr>
                                  <m:sty m:val="p"/>
                                </m:rPr>
                                <a:rPr lang="el-GR" i="1">
                                  <a:latin typeface="Cambria Math" panose="02040503050406030204" pitchFamily="18" charset="0"/>
                                </a:rPr>
                                <m:t>Θ</m:t>
                              </m:r>
                              <m:r>
                                <m:rPr>
                                  <m:nor/>
                                </m:rPr>
                                <a:rPr lang="en-US" dirty="0"/>
                                <m:t> </m:t>
                              </m:r>
                            </m:e>
                            <m:sub>
                              <m:r>
                                <a:rPr lang="en-US" i="1">
                                  <a:latin typeface="Cambria Math" panose="02040503050406030204" pitchFamily="18" charset="0"/>
                                </a:rPr>
                                <m:t>𝑖</m:t>
                              </m:r>
                            </m:sub>
                          </m:sSub>
                        </m:e>
                      </m:d>
                      <m:r>
                        <a:rPr lang="en-US" i="1">
                          <a:latin typeface="Cambria Math" panose="02040503050406030204" pitchFamily="18" charset="0"/>
                        </a:rPr>
                        <m:t>= </m:t>
                      </m:r>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𝑗</m:t>
                          </m:r>
                          <m:r>
                            <a:rPr lang="en-US" i="1">
                              <a:latin typeface="Cambria Math" panose="02040503050406030204" pitchFamily="18" charset="0"/>
                            </a:rPr>
                            <m:t>=1</m:t>
                          </m:r>
                        </m:sub>
                        <m:sup>
                          <m:r>
                            <a:rPr lang="en-US" i="1">
                              <a:latin typeface="Cambria Math" panose="02040503050406030204" pitchFamily="18" charset="0"/>
                            </a:rPr>
                            <m:t>𝑖</m:t>
                          </m:r>
                        </m:sup>
                        <m:e>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𝐵</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𝑘</m:t>
                                      </m:r>
                                    </m:sub>
                                    <m:sup>
                                      <m:r>
                                        <a:rPr lang="en-US" i="1">
                                          <a:latin typeface="Cambria Math" panose="02040503050406030204" pitchFamily="18" charset="0"/>
                                          <a:ea typeface="Cambria Math" panose="02040503050406030204" pitchFamily="18" charset="0"/>
                                        </a:rPr>
                                        <m:t>∗</m:t>
                                      </m:r>
                                    </m:sup>
                                  </m:sSubSup>
                                </m:e>
                              </m:d>
                            </m:den>
                          </m:f>
                        </m:e>
                      </m:nary>
                      <m:sSubSup>
                        <m:sSubSupPr>
                          <m:ctrlPr>
                            <a:rPr lang="en-US"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up>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−1</m:t>
                              </m:r>
                            </m:e>
                          </m:d>
                        </m:sup>
                      </m:sSubSup>
                      <m:sSup>
                        <m:sSupPr>
                          <m:ctrlPr>
                            <a:rPr lang="en-US"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e>
                        <m:sup>
                          <m:r>
                            <a:rPr lang="en-US" b="0" i="1" smtClean="0">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𝑘</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ea typeface="Cambria Math" panose="02040503050406030204" pitchFamily="18" charset="0"/>
                            </a:rPr>
                            <m:t>−1)</m:t>
                          </m:r>
                        </m:sup>
                      </m:sSup>
                    </m:oMath>
                  </m:oMathPara>
                </a14:m>
                <a:endParaRPr lang="en-US" b="1" dirty="0"/>
              </a:p>
              <a:p>
                <a:pPr marL="0" indent="0">
                  <a:buNone/>
                </a:pPr>
                <a:r>
                  <a:rPr lang="en-US" dirty="0"/>
                  <a:t>We define </a:t>
                </a:r>
                <a14:m>
                  <m:oMath xmlns:m="http://schemas.openxmlformats.org/officeDocument/2006/math">
                    <m:r>
                      <a:rPr lang="el-GR" i="1">
                        <a:latin typeface="Cambria Math" panose="02040503050406030204" pitchFamily="18" charset="0"/>
                      </a:rPr>
                      <m:t>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oMath>
                </a14:m>
                <a:r>
                  <a:rPr lang="en-US" dirty="0"/>
                  <a:t> as the estimated probability of DLT at each dose level </a:t>
                </a:r>
                <a:r>
                  <a:rPr lang="en-US" i="1" dirty="0"/>
                  <a:t>k</a:t>
                </a:r>
                <a:r>
                  <a:rPr lang="en-US" dirty="0"/>
                  <a:t>, such that:</a:t>
                </a:r>
              </a:p>
              <a:p>
                <a:pPr marL="0" indent="0" algn="ctr">
                  <a:buNone/>
                </a:pPr>
                <a:r>
                  <a:rPr lang="en-US" dirty="0"/>
                  <a:t> </a:t>
                </a:r>
                <a14:m>
                  <m:oMath xmlns:m="http://schemas.openxmlformats.org/officeDocument/2006/math">
                    <m:r>
                      <a:rPr lang="el-GR" i="1">
                        <a:latin typeface="Cambria Math" panose="02040503050406030204" pitchFamily="18" charset="0"/>
                      </a:rPr>
                      <m:t>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r>
                      <a:rPr lang="en-US">
                        <a:latin typeface="Cambria Math" panose="02040503050406030204" pitchFamily="18" charset="0"/>
                        <a:ea typeface="Cambria Math" panose="02040503050406030204" pitchFamily="18" charset="0"/>
                      </a:rPr>
                      <m:t>=</m:t>
                    </m:r>
                    <m:r>
                      <a:rPr lang="en-US" smtClean="0">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(0.6</m:t>
                    </m:r>
                  </m:oMath>
                </a14:m>
                <a:r>
                  <a:rPr lang="en-US" dirty="0"/>
                  <a:t>;</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Sup>
                      <m:sSubSupPr>
                        <m:ctrlPr>
                          <a:rPr lang="en-US" i="1" smtClean="0">
                            <a:latin typeface="Cambria Math" panose="02040503050406030204" pitchFamily="18" charset="0"/>
                            <a:ea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ea typeface="Cambria Math" panose="02040503050406030204" pitchFamily="18" charset="0"/>
                          </a:rPr>
                          <m:t>𝑘</m:t>
                        </m:r>
                      </m:sub>
                      <m:sup>
                        <m:r>
                          <a:rPr lang="en-US" b="0" i="1" smtClean="0">
                            <a:latin typeface="Cambria Math" panose="02040503050406030204" pitchFamily="18" charset="0"/>
                            <a:ea typeface="Cambria Math" panose="02040503050406030204" pitchFamily="18" charset="0"/>
                          </a:rPr>
                          <m:t>∗</m:t>
                        </m:r>
                      </m:sup>
                    </m:sSubSup>
                    <m:r>
                      <a:rPr lang="en-US">
                        <a:latin typeface="Cambria Math" panose="02040503050406030204" pitchFamily="18" charset="0"/>
                        <a:ea typeface="Cambria Math" panose="02040503050406030204" pitchFamily="18" charset="0"/>
                      </a:rPr>
                      <m:t>)</m:t>
                    </m:r>
                  </m:oMath>
                </a14:m>
                <a:endParaRPr lang="en-US" dirty="0"/>
              </a:p>
              <a:p>
                <a:pPr marL="0" indent="0">
                  <a:buNone/>
                </a:pPr>
                <a:r>
                  <a:rPr lang="en-US" dirty="0"/>
                  <a:t>Where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𝑥</m:t>
                        </m:r>
                      </m:sub>
                    </m:sSub>
                    <m:r>
                      <a:rPr lang="en-US" i="1">
                        <a:latin typeface="Cambria Math" panose="02040503050406030204" pitchFamily="18" charset="0"/>
                      </a:rPr>
                      <m:t>(0.6</m:t>
                    </m:r>
                  </m:oMath>
                </a14:m>
                <a:r>
                  <a:rPr lang="en-US" dirty="0"/>
                  <a:t>;</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𝑘</m:t>
                        </m:r>
                      </m:sub>
                      <m:sup>
                        <m:r>
                          <a:rPr lang="en-US" i="1">
                            <a:latin typeface="Cambria Math" panose="02040503050406030204" pitchFamily="18" charset="0"/>
                            <a:ea typeface="Cambria Math" panose="02040503050406030204" pitchFamily="18" charset="0"/>
                          </a:rPr>
                          <m:t>∗</m:t>
                        </m:r>
                      </m:sup>
                    </m:sSubSup>
                    <m:r>
                      <a:rPr lang="en-US">
                        <a:latin typeface="Cambria Math" panose="02040503050406030204" pitchFamily="18" charset="0"/>
                        <a:ea typeface="Cambria Math" panose="02040503050406030204" pitchFamily="18" charset="0"/>
                      </a:rPr>
                      <m:t>)</m:t>
                    </m:r>
                  </m:oMath>
                </a14:m>
                <a:r>
                  <a:rPr lang="en-US" dirty="0"/>
                  <a:t> is the CDF of </a:t>
                </a:r>
                <a14:m>
                  <m:oMath xmlns:m="http://schemas.openxmlformats.org/officeDocument/2006/math">
                    <m:r>
                      <a:rPr lang="en-US" b="0" i="1" smtClean="0">
                        <a:latin typeface="Cambria Math" panose="02040503050406030204" pitchFamily="18" charset="0"/>
                      </a:rPr>
                      <m:t>𝑓</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 </m:t>
                    </m:r>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oMath>
                </a14:m>
                <a:r>
                  <a:rPr lang="en-US" dirty="0">
                    <a:ea typeface="Cambria Math" panose="02040503050406030204" pitchFamily="18" charset="0"/>
                  </a:rPr>
                  <a:t> </a:t>
                </a: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𝛽</m:t>
                        </m:r>
                      </m:e>
                      <m:sub>
                        <m:r>
                          <a:rPr lang="en-US" i="1">
                            <a:latin typeface="Cambria Math" panose="02040503050406030204" pitchFamily="18" charset="0"/>
                            <a:ea typeface="Cambria Math" panose="02040503050406030204" pitchFamily="18" charset="0"/>
                          </a:rPr>
                          <m:t>𝑘</m:t>
                        </m:r>
                      </m:sub>
                      <m:sup>
                        <m:r>
                          <a:rPr lang="en-US" i="1">
                            <a:latin typeface="Cambria Math" panose="02040503050406030204" pitchFamily="18" charset="0"/>
                            <a:ea typeface="Cambria Math" panose="02040503050406030204" pitchFamily="18" charset="0"/>
                          </a:rPr>
                          <m:t>∗</m:t>
                        </m:r>
                      </m:sup>
                    </m:sSubSup>
                  </m:oMath>
                </a14:m>
                <a:r>
                  <a:rPr lang="en-US" dirty="0"/>
                  <a:t>) evaluated at x = 0.6 and </a:t>
                </a:r>
                <a14:m>
                  <m:oMath xmlns:m="http://schemas.openxmlformats.org/officeDocument/2006/math">
                    <m:sSubSup>
                      <m:sSubSupPr>
                        <m:ctrlPr>
                          <a:rPr lang="en-US" b="1" i="1">
                            <a:latin typeface="Cambria Math" panose="02040503050406030204" pitchFamily="18" charset="0"/>
                            <a:ea typeface="Cambria Math" panose="02040503050406030204" pitchFamily="18" charset="0"/>
                          </a:rPr>
                        </m:ctrlPr>
                      </m:sSubSupPr>
                      <m:e>
                        <m:r>
                          <a:rPr lang="en-US" b="1" i="1">
                            <a:latin typeface="Cambria Math" panose="02040503050406030204" pitchFamily="18" charset="0"/>
                            <a:ea typeface="Cambria Math" panose="02040503050406030204" pitchFamily="18" charset="0"/>
                          </a:rPr>
                          <m:t>𝜷</m:t>
                        </m:r>
                      </m:e>
                      <m:sub>
                        <m:r>
                          <a:rPr lang="en-US" b="1" i="1">
                            <a:latin typeface="Cambria Math" panose="02040503050406030204" pitchFamily="18" charset="0"/>
                            <a:ea typeface="Cambria Math" panose="02040503050406030204" pitchFamily="18" charset="0"/>
                          </a:rPr>
                          <m:t>𝒌</m:t>
                        </m:r>
                      </m:sub>
                      <m:sup>
                        <m:r>
                          <a:rPr lang="en-US" b="1" i="1">
                            <a:latin typeface="Cambria Math" panose="02040503050406030204" pitchFamily="18" charset="0"/>
                            <a:ea typeface="Cambria Math" panose="02040503050406030204" pitchFamily="18" charset="0"/>
                          </a:rPr>
                          <m:t>∗</m:t>
                        </m:r>
                      </m:sup>
                    </m:sSubSup>
                  </m:oMath>
                </a14:m>
                <a:r>
                  <a:rPr lang="en-US" dirty="0"/>
                  <a:t> =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𝒔</m:t>
                        </m:r>
                      </m:e>
                      <m:sub>
                        <m:r>
                          <a:rPr lang="en-US" b="1" i="1" smtClean="0">
                            <a:latin typeface="Cambria Math" panose="02040503050406030204" pitchFamily="18" charset="0"/>
                          </a:rPr>
                          <m:t>𝒌</m:t>
                        </m:r>
                      </m:sub>
                    </m:sSub>
                    <m:r>
                      <a:rPr lang="en-US" i="1" smtClean="0">
                        <a:latin typeface="Cambria Math" panose="02040503050406030204" pitchFamily="18" charset="0"/>
                        <a:ea typeface="Cambria Math" panose="02040503050406030204" pitchFamily="18" charset="0"/>
                      </a:rPr>
                      <m:t>𝜃</m:t>
                    </m:r>
                  </m:oMath>
                </a14:m>
                <a:endParaRPr lang="en-US" dirty="0"/>
              </a:p>
              <a:p>
                <a:pPr marL="0" indent="0">
                  <a:buNone/>
                </a:pPr>
                <a:r>
                  <a:rPr lang="en-US" dirty="0"/>
                  <a:t>Define the prior for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  </a:t>
                </a:r>
                <a14:m>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oMath>
                </a14:m>
                <a:r>
                  <a:rPr lang="en-US" dirty="0"/>
                  <a:t>~ Truncated Normal(1, .3), </a:t>
                </a:r>
                <a14:m>
                  <m:oMath xmlns:m="http://schemas.openxmlformats.org/officeDocument/2006/math">
                    <m:r>
                      <a:rPr lang="en-US"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&gt;0</m:t>
                    </m:r>
                  </m:oMath>
                </a14:m>
                <a:endParaRPr lang="en-US" dirty="0"/>
              </a:p>
              <a:p>
                <a:pPr marL="0" indent="0">
                  <a:buNone/>
                </a:pPr>
                <a:r>
                  <a:rPr lang="en-US" dirty="0"/>
                  <a:t>Let </a:t>
                </a:r>
                <a14:m>
                  <m:oMath xmlns:m="http://schemas.openxmlformats.org/officeDocument/2006/math">
                    <m:sSub>
                      <m:sSubPr>
                        <m:ctrlPr>
                          <a:rPr lang="en-US" i="1" smtClean="0">
                            <a:latin typeface="Cambria Math" panose="02040503050406030204" pitchFamily="18" charset="0"/>
                          </a:rPr>
                        </m:ctrlPr>
                      </m:sSubPr>
                      <m:e>
                        <m:r>
                          <a:rPr lang="en-US" b="1" i="1" smtClean="0">
                            <a:latin typeface="Cambria Math" panose="02040503050406030204" pitchFamily="18" charset="0"/>
                          </a:rPr>
                          <m:t>𝒑</m:t>
                        </m:r>
                      </m:e>
                      <m:sub>
                        <m:r>
                          <a:rPr lang="en-US" b="0" i="1" smtClean="0">
                            <a:latin typeface="Cambria Math" panose="02040503050406030204" pitchFamily="18" charset="0"/>
                          </a:rPr>
                          <m:t>𝑘</m:t>
                        </m:r>
                      </m:sub>
                    </m:sSub>
                  </m:oMath>
                </a14:m>
                <a:r>
                  <a:rPr lang="en-US" dirty="0"/>
                  <a:t> be the vector of initial DLT probability estimates for doses </a:t>
                </a:r>
                <a14:m>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rPr>
                      <m:t>𝑘</m:t>
                    </m:r>
                  </m:oMath>
                </a14:m>
                <a:endParaRPr lang="en-US" dirty="0"/>
              </a:p>
              <a:p>
                <a:pPr marL="0" indent="0">
                  <a:buNone/>
                </a:pPr>
                <a:r>
                  <a:rPr lang="en-US" dirty="0"/>
                  <a:t>For a fixed value of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dirty="0"/>
                  <a:t>, we get our ‘dose-labels’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𝒔</m:t>
                        </m:r>
                      </m:e>
                      <m:sub>
                        <m:r>
                          <a:rPr lang="en-US" b="1" i="1">
                            <a:latin typeface="Cambria Math" panose="02040503050406030204" pitchFamily="18" charset="0"/>
                          </a:rPr>
                          <m:t>𝒌</m:t>
                        </m:r>
                      </m:sub>
                    </m:sSub>
                  </m:oMath>
                </a14:m>
                <a:r>
                  <a:rPr lang="en-US" dirty="0"/>
                  <a:t> by solving for </a:t>
                </a:r>
                <a14:m>
                  <m:oMath xmlns:m="http://schemas.openxmlformats.org/officeDocument/2006/math">
                    <m:sSub>
                      <m:sSubPr>
                        <m:ctrlPr>
                          <a:rPr lang="en-US" b="1" i="1">
                            <a:latin typeface="Cambria Math" panose="02040503050406030204" pitchFamily="18" charset="0"/>
                          </a:rPr>
                        </m:ctrlPr>
                      </m:sSubPr>
                      <m:e>
                        <m:r>
                          <a:rPr lang="en-US" b="1" i="1">
                            <a:latin typeface="Cambria Math" panose="02040503050406030204" pitchFamily="18" charset="0"/>
                          </a:rPr>
                          <m:t>𝒔</m:t>
                        </m:r>
                      </m:e>
                      <m:sub>
                        <m:r>
                          <a:rPr lang="en-US" b="1" i="1">
                            <a:latin typeface="Cambria Math" panose="02040503050406030204" pitchFamily="18" charset="0"/>
                          </a:rPr>
                          <m:t>𝒌</m:t>
                        </m:r>
                      </m:sub>
                    </m:sSub>
                  </m:oMath>
                </a14:m>
                <a:r>
                  <a:rPr lang="en-US" dirty="0"/>
                  <a:t>:</a:t>
                </a:r>
              </a:p>
              <a:p>
                <a:pPr marL="0" indent="0" algn="ctr">
                  <a:buNone/>
                </a:pP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𝒑</m:t>
                        </m:r>
                      </m:e>
                      <m:sub>
                        <m:r>
                          <a:rPr lang="en-US" i="1">
                            <a:latin typeface="Cambria Math" panose="02040503050406030204" pitchFamily="18" charset="0"/>
                          </a:rPr>
                          <m:t>𝑘</m:t>
                        </m:r>
                      </m:sub>
                    </m:sSub>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(0.6</m:t>
                    </m:r>
                  </m:oMath>
                </a14:m>
                <a:r>
                  <a:rPr lang="en-US" dirty="0"/>
                  <a:t>;</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𝒔</m:t>
                        </m:r>
                      </m:e>
                      <m:sub>
                        <m:r>
                          <a:rPr lang="en-US" b="1" i="1">
                            <a:latin typeface="Cambria Math" panose="02040503050406030204" pitchFamily="18" charset="0"/>
                          </a:rPr>
                          <m:t>𝒌</m:t>
                        </m:r>
                      </m:sub>
                    </m:sSub>
                    <m:r>
                      <a:rPr lang="en-US">
                        <a:latin typeface="Cambria Math" panose="02040503050406030204" pitchFamily="18" charset="0"/>
                        <a:ea typeface="Cambria Math" panose="02040503050406030204" pitchFamily="18" charset="0"/>
                      </a:rPr>
                      <m:t>)</m:t>
                    </m:r>
                  </m:oMath>
                </a14:m>
                <a:endParaRPr lang="en-US" dirty="0"/>
              </a:p>
              <a:p>
                <a:pPr marL="0" indent="0">
                  <a:buNone/>
                </a:pPr>
                <a:r>
                  <a:rPr lang="en-US" dirty="0"/>
                  <a:t>For a fixed value </a:t>
                </a:r>
                <a14:m>
                  <m:oMath xmlns:m="http://schemas.openxmlformats.org/officeDocument/2006/math">
                    <m:r>
                      <a:rPr lang="en-US" i="1">
                        <a:latin typeface="Cambria Math" panose="02040503050406030204" pitchFamily="18" charset="0"/>
                        <a:ea typeface="Cambria Math" panose="02040503050406030204" pitchFamily="18" charset="0"/>
                      </a:rPr>
                      <m:t>𝛼</m:t>
                    </m:r>
                  </m:oMath>
                </a14:m>
                <a:r>
                  <a:rPr lang="en-US" dirty="0"/>
                  <a:t>,</a:t>
                </a:r>
                <a14:m>
                  <m:oMath xmlns:m="http://schemas.openxmlformats.org/officeDocument/2006/math">
                    <m:r>
                      <a:rPr lang="el-GR" i="1">
                        <a:latin typeface="Cambria Math" panose="02040503050406030204" pitchFamily="18" charset="0"/>
                      </a:rPr>
                      <m:t>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𝛽</m:t>
                        </m:r>
                      </m:e>
                    </m:d>
                  </m:oMath>
                </a14:m>
                <a:r>
                  <a:rPr lang="en-US" dirty="0"/>
                  <a:t> increases as </a:t>
                </a:r>
                <a14:m>
                  <m:oMath xmlns:m="http://schemas.openxmlformats.org/officeDocument/2006/math">
                    <m:r>
                      <a:rPr lang="en-US" i="1">
                        <a:latin typeface="Cambria Math" panose="02040503050406030204" pitchFamily="18" charset="0"/>
                        <a:ea typeface="Cambria Math" panose="02040503050406030204" pitchFamily="18" charset="0"/>
                      </a:rPr>
                      <m:t>𝛽</m:t>
                    </m:r>
                  </m:oMath>
                </a14:m>
                <a:r>
                  <a:rPr lang="en-US" dirty="0"/>
                  <a:t> decreases </a:t>
                </a:r>
              </a:p>
              <a:p>
                <a:pPr marL="0" indent="0">
                  <a:buNone/>
                </a:pPr>
                <a:r>
                  <a:rPr lang="en-US" dirty="0"/>
                  <a:t>Give next dose to </a:t>
                </a:r>
                <a14:m>
                  <m:oMath xmlns:m="http://schemas.openxmlformats.org/officeDocument/2006/math">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+1</m:t>
                        </m:r>
                      </m:e>
                    </m:d>
                    <m:r>
                      <a:rPr lang="en-US" i="1">
                        <a:latin typeface="Cambria Math" panose="02040503050406030204" pitchFamily="18" charset="0"/>
                      </a:rPr>
                      <m:t>𝑡h</m:t>
                    </m:r>
                  </m:oMath>
                </a14:m>
                <a:r>
                  <a:rPr lang="en-US" dirty="0"/>
                  <a:t> patient: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d>
                      <m:dPr>
                        <m:ctrlPr>
                          <a:rPr lang="en-US" i="1">
                            <a:latin typeface="Cambria Math" panose="02040503050406030204" pitchFamily="18" charset="0"/>
                          </a:rPr>
                        </m:ctrlPr>
                      </m:dPr>
                      <m:e>
                        <m:r>
                          <a:rPr lang="en-US" i="1">
                            <a:latin typeface="Cambria Math" panose="02040503050406030204" pitchFamily="18" charset="0"/>
                          </a:rPr>
                          <m:t>𝑖</m:t>
                        </m:r>
                        <m:r>
                          <a:rPr lang="en-US" i="1">
                            <a:latin typeface="Cambria Math" panose="02040503050406030204" pitchFamily="18" charset="0"/>
                          </a:rPr>
                          <m:t>+1</m:t>
                        </m:r>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𝑎𝑟𝑔</m:t>
                        </m:r>
                        <m:r>
                          <a:rPr lang="en-US" i="1">
                            <a:latin typeface="Cambria Math" panose="02040503050406030204" pitchFamily="18" charset="0"/>
                          </a:rPr>
                          <m:t> </m:t>
                        </m:r>
                        <m:r>
                          <a:rPr lang="en-US" i="1">
                            <a:latin typeface="Cambria Math" panose="02040503050406030204" pitchFamily="18" charset="0"/>
                          </a:rPr>
                          <m:t>𝑚𝑖𝑛</m:t>
                        </m:r>
                      </m:e>
                      <m:sub>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sub>
                    </m:sSub>
                    <m:d>
                      <m:dPr>
                        <m:begChr m:val="|"/>
                        <m:endChr m:val="|"/>
                        <m:ctrlPr>
                          <a:rPr lang="en-US" i="1">
                            <a:latin typeface="Cambria Math" panose="02040503050406030204" pitchFamily="18" charset="0"/>
                          </a:rPr>
                        </m:ctrlPr>
                      </m:dPr>
                      <m:e>
                        <m:r>
                          <a:rPr lang="el-GR" i="1">
                            <a:latin typeface="Cambria Math" panose="02040503050406030204" pitchFamily="18" charset="0"/>
                          </a:rPr>
                          <m:t>𝜑</m:t>
                        </m:r>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𝑑</m:t>
                                </m:r>
                              </m:e>
                              <m:sub>
                                <m:r>
                                  <a:rPr lang="en-US" i="1">
                                    <a:latin typeface="Cambria Math" panose="02040503050406030204" pitchFamily="18" charset="0"/>
                                  </a:rPr>
                                  <m:t>𝑘</m:t>
                                </m:r>
                              </m:sub>
                            </m:sSub>
                            <m:r>
                              <a:rPr lang="en-US" i="1">
                                <a:latin typeface="Cambria Math" panose="02040503050406030204" pitchFamily="18" charset="0"/>
                              </a:rPr>
                              <m:t>,</m:t>
                            </m:r>
                            <m:r>
                              <a:rPr lang="en-US" i="1" smtClean="0">
                                <a:latin typeface="Cambria Math" panose="02040503050406030204" pitchFamily="18" charset="0"/>
                                <a:ea typeface="Cambria Math" panose="02040503050406030204" pitchFamily="18" charset="0"/>
                              </a:rPr>
                              <m:t> </m:t>
                            </m:r>
                            <m:acc>
                              <m:accPr>
                                <m:chr m:val="̂"/>
                                <m:ctrlPr>
                                  <a:rPr lang="en-US" i="1" smtClean="0">
                                    <a:latin typeface="Cambria Math" panose="02040503050406030204" pitchFamily="18" charset="0"/>
                                    <a:ea typeface="Cambria Math" panose="02040503050406030204" pitchFamily="18" charset="0"/>
                                  </a:rPr>
                                </m:ctrlPr>
                              </m:accPr>
                              <m:e>
                                <m:r>
                                  <a:rPr lang="en-US" i="1" smtClean="0">
                                    <a:latin typeface="Cambria Math" panose="02040503050406030204" pitchFamily="18" charset="0"/>
                                    <a:ea typeface="Cambria Math" panose="02040503050406030204" pitchFamily="18" charset="0"/>
                                  </a:rPr>
                                  <m:t>𝛽</m:t>
                                </m:r>
                              </m:e>
                            </m:acc>
                          </m:e>
                        </m:d>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𝜌</m:t>
                        </m:r>
                      </m:e>
                    </m:d>
                    <m:r>
                      <a:rPr lang="en-US" i="1">
                        <a:latin typeface="Cambria Math" panose="02040503050406030204" pitchFamily="18" charset="0"/>
                        <a:ea typeface="Cambria Math" panose="02040503050406030204" pitchFamily="18" charset="0"/>
                      </a:rPr>
                      <m: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k</m:t>
                    </m:r>
                    <m:r>
                      <a:rPr lang="en-US">
                        <a:latin typeface="Cambria Math" panose="02040503050406030204" pitchFamily="18" charset="0"/>
                        <a:ea typeface="Cambria Math" panose="02040503050406030204" pitchFamily="18" charset="0"/>
                      </a:rPr>
                      <m:t>=1,…</m:t>
                    </m:r>
                    <m:r>
                      <m:rPr>
                        <m:sty m:val="p"/>
                      </m:rPr>
                      <a:rPr lang="en-US">
                        <a:latin typeface="Cambria Math" panose="02040503050406030204" pitchFamily="18" charset="0"/>
                        <a:ea typeface="Cambria Math" panose="02040503050406030204" pitchFamily="18" charset="0"/>
                      </a:rPr>
                      <m:t>K</m:t>
                    </m:r>
                  </m:oMath>
                </a14:m>
                <a:endParaRPr lang="en-US" dirty="0"/>
              </a:p>
              <a:p>
                <a:pPr marL="0" indent="0">
                  <a:buNone/>
                </a:pPr>
                <a:endParaRPr lang="en-US" dirty="0"/>
              </a:p>
              <a:p>
                <a:pPr marL="0" indent="0" algn="ctr">
                  <a:buNone/>
                </a:pPr>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22960" y="1049482"/>
                <a:ext cx="10515600" cy="4711238"/>
              </a:xfrm>
              <a:blipFill>
                <a:blip r:embed="rId2"/>
                <a:stretch>
                  <a:fillRect l="-580" t="-1811"/>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64</a:t>
            </a:fld>
            <a:endParaRPr lang="en-US" dirty="0"/>
          </a:p>
        </p:txBody>
      </p:sp>
    </p:spTree>
    <p:extLst>
      <p:ext uri="{BB962C8B-B14F-4D97-AF65-F5344CB8AC3E}">
        <p14:creationId xmlns:p14="http://schemas.microsoft.com/office/powerpoint/2010/main" val="927146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for Beta-CRM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For determining dose labels for </a:t>
                </a:r>
                <a14:m>
                  <m:oMath xmlns:m="http://schemas.openxmlformats.org/officeDocument/2006/math">
                    <m:sSub>
                      <m:sSubPr>
                        <m:ctrlPr>
                          <a:rPr lang="en-US" i="1">
                            <a:latin typeface="Cambria Math" panose="02040503050406030204" pitchFamily="18" charset="0"/>
                          </a:rPr>
                        </m:ctrlPr>
                      </m:sSubPr>
                      <m:e>
                        <m:r>
                          <a:rPr lang="en-US" b="1" i="1">
                            <a:latin typeface="Cambria Math" panose="02040503050406030204" pitchFamily="18" charset="0"/>
                          </a:rPr>
                          <m:t>𝒑</m:t>
                        </m:r>
                      </m:e>
                      <m:sub>
                        <m:r>
                          <a:rPr lang="en-US" i="1">
                            <a:latin typeface="Cambria Math" panose="02040503050406030204" pitchFamily="18" charset="0"/>
                          </a:rPr>
                          <m:t>𝑘</m:t>
                        </m:r>
                      </m:sub>
                    </m:sSub>
                    <m:r>
                      <a:rPr lang="en-US">
                        <a:latin typeface="Cambria Math" panose="02040503050406030204" pitchFamily="18" charset="0"/>
                        <a:ea typeface="Cambria Math" panose="02040503050406030204" pitchFamily="18" charset="0"/>
                      </a:rPr>
                      <m:t>=</m:t>
                    </m:r>
                    <m:r>
                      <a:rPr lang="en-US">
                        <a:latin typeface="Cambria Math" panose="02040503050406030204" pitchFamily="18" charset="0"/>
                      </a:rPr>
                      <m:t>1−</m:t>
                    </m:r>
                    <m:r>
                      <a:rPr lang="en-US" i="1">
                        <a:latin typeface="Cambria Math" panose="02040503050406030204" pitchFamily="18" charset="0"/>
                      </a:rPr>
                      <m:t>𝐹</m:t>
                    </m:r>
                    <m:r>
                      <a:rPr lang="en-US" i="1">
                        <a:latin typeface="Cambria Math" panose="02040503050406030204" pitchFamily="18" charset="0"/>
                      </a:rPr>
                      <m:t>(0.6</m:t>
                    </m:r>
                  </m:oMath>
                </a14:m>
                <a:r>
                  <a:rPr lang="en-US" dirty="0"/>
                  <a:t>;</a:t>
                </a:r>
                <a:r>
                  <a:rPr lang="en-US" dirty="0">
                    <a:ea typeface="Cambria Math" panose="02040503050406030204" pitchFamily="18" charset="0"/>
                  </a:rPr>
                  <a:t> </a:t>
                </a:r>
                <a14:m>
                  <m:oMath xmlns:m="http://schemas.openxmlformats.org/officeDocument/2006/math">
                    <m:r>
                      <a:rPr lang="en-US" i="1">
                        <a:latin typeface="Cambria Math" panose="02040503050406030204" pitchFamily="18" charset="0"/>
                        <a:ea typeface="Cambria Math" panose="02040503050406030204" pitchFamily="18" charset="0"/>
                      </a:rPr>
                      <m:t>𝛼</m:t>
                    </m:r>
                    <m:r>
                      <a:rPr lang="en-US" i="1">
                        <a:latin typeface="Cambria Math" panose="02040503050406030204" pitchFamily="18" charset="0"/>
                        <a:ea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𝒔</m:t>
                        </m:r>
                      </m:e>
                      <m:sub>
                        <m:r>
                          <a:rPr lang="en-US" b="1" i="1">
                            <a:latin typeface="Cambria Math" panose="02040503050406030204" pitchFamily="18" charset="0"/>
                          </a:rPr>
                          <m:t>𝒌</m:t>
                        </m:r>
                      </m:sub>
                    </m:sSub>
                    <m:r>
                      <a:rPr lang="en-US">
                        <a:latin typeface="Cambria Math" panose="02040503050406030204" pitchFamily="18" charset="0"/>
                        <a:ea typeface="Cambria Math" panose="02040503050406030204" pitchFamily="18" charset="0"/>
                      </a:rPr>
                      <m:t>)</m:t>
                    </m:r>
                  </m:oMath>
                </a14:m>
                <a:r>
                  <a:rPr lang="en-US" dirty="0"/>
                  <a:t>, we define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dirty="0"/>
                  <a:t> to be 1.5</a:t>
                </a:r>
              </a:p>
              <a:p>
                <a:r>
                  <a:rPr lang="en-US" dirty="0"/>
                  <a:t>For estimation, we define the prior for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dirty="0"/>
                  <a:t>, </a:t>
                </a:r>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𝛼</m:t>
                        </m:r>
                      </m:e>
                    </m:d>
                  </m:oMath>
                </a14:m>
                <a:r>
                  <a:rPr lang="en-US" dirty="0"/>
                  <a:t>~ Truncated Normal(1.5, .2), </a:t>
                </a:r>
                <a14:m>
                  <m:oMath xmlns:m="http://schemas.openxmlformats.org/officeDocument/2006/math">
                    <m:r>
                      <a:rPr lang="en-US" b="0" i="1" smtClean="0">
                        <a:latin typeface="Cambria Math" panose="02040503050406030204" pitchFamily="18" charset="0"/>
                      </a:rPr>
                      <m:t>0.5</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r>
                      <a:rPr lang="en-US" b="0" i="1" smtClean="0">
                        <a:latin typeface="Cambria Math" panose="02040503050406030204" pitchFamily="18" charset="0"/>
                        <a:ea typeface="Cambria Math" panose="02040503050406030204" pitchFamily="18" charset="0"/>
                      </a:rPr>
                      <m:t>≤2.5</m:t>
                    </m:r>
                  </m:oMath>
                </a14:m>
                <a:endParaRPr lang="en-US" dirty="0"/>
              </a:p>
              <a:p>
                <a:r>
                  <a:rPr lang="en-US" dirty="0"/>
                  <a:t>Target DLT rate of 0.33</a:t>
                </a:r>
              </a:p>
              <a:p>
                <a:r>
                  <a:rPr lang="en-US" dirty="0"/>
                  <a:t>Add additional constraint to Beta-CRM that restricts the recommended dose if the estimated probability of a DLT is substantially higher under the conventional model</a:t>
                </a:r>
              </a:p>
              <a:p>
                <a:pPr lvl="1"/>
                <a:r>
                  <a:rPr lang="en-US" dirty="0"/>
                  <a:t>Let </a:t>
                </a:r>
                <a14:m>
                  <m:oMath xmlns:m="http://schemas.openxmlformats.org/officeDocument/2006/math">
                    <m:sSup>
                      <m:sSupPr>
                        <m:ctrlPr>
                          <a:rPr lang="en-US"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m:t>
                        </m:r>
                      </m:sup>
                    </m:sSup>
                  </m:oMath>
                </a14:m>
                <a:r>
                  <a:rPr lang="en-US" dirty="0"/>
                  <a:t> be the MTD determined by the Beta-CRM model. Let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𝑈</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𝑑</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a14:m>
                <a:r>
                  <a:rPr lang="en-US" dirty="0"/>
                  <a:t> be the estimated probability of toxicity based on the binary model. If </a:t>
                </a:r>
                <a14:m>
                  <m:oMath xmlns:m="http://schemas.openxmlformats.org/officeDocument/2006/math">
                    <m:acc>
                      <m:accPr>
                        <m:chr m:val="̂"/>
                        <m:ctrlPr>
                          <a:rPr lang="en-US" i="1">
                            <a:latin typeface="Cambria Math" panose="02040503050406030204" pitchFamily="18" charset="0"/>
                          </a:rPr>
                        </m:ctrlPr>
                      </m:accPr>
                      <m:e>
                        <m:r>
                          <a:rPr lang="en-US" i="1">
                            <a:latin typeface="Cambria Math" panose="02040503050406030204" pitchFamily="18" charset="0"/>
                          </a:rPr>
                          <m:t>𝑈</m:t>
                        </m:r>
                      </m:e>
                    </m:acc>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m:t>
                            </m:r>
                          </m:sup>
                        </m:sSup>
                      </m:e>
                    </m:d>
                    <m:r>
                      <a:rPr lang="en-US" b="0" i="1" smtClean="0">
                        <a:latin typeface="Cambria Math" panose="02040503050406030204" pitchFamily="18" charset="0"/>
                      </a:rPr>
                      <m:t>&gt;0.40,</m:t>
                    </m:r>
                  </m:oMath>
                </a14:m>
                <a:r>
                  <a:rPr lang="en-US" dirty="0"/>
                  <a:t> then we let the MTD be determined by the conventional binary model</a:t>
                </a:r>
              </a:p>
              <a:p>
                <a:r>
                  <a:rPr lang="en-US" dirty="0"/>
                  <a:t>Repeat simulations from the same scenarios above </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22" t="-1250" r="-290"/>
                </a:stretch>
              </a:blipFill>
            </p:spPr>
            <p:txBody>
              <a:bodyPr/>
              <a:lstStyle/>
              <a:p>
                <a:r>
                  <a:rPr lang="en-US">
                    <a:noFill/>
                  </a:rPr>
                  <a:t> </a:t>
                </a:r>
              </a:p>
            </p:txBody>
          </p:sp>
        </mc:Fallback>
      </mc:AlternateContent>
      <p:sp>
        <p:nvSpPr>
          <p:cNvPr id="4" name="Slide Number Placeholder 3"/>
          <p:cNvSpPr>
            <a:spLocks noGrp="1"/>
          </p:cNvSpPr>
          <p:nvPr>
            <p:ph type="sldNum" sz="quarter" idx="10"/>
          </p:nvPr>
        </p:nvSpPr>
        <p:spPr/>
        <p:txBody>
          <a:bodyPr/>
          <a:lstStyle/>
          <a:p>
            <a:fld id="{0E109EA1-A30D-9743-9DCC-41793B4C74E6}" type="slidenum">
              <a:rPr lang="en-US" smtClean="0"/>
              <a:pPr/>
              <a:t>65</a:t>
            </a:fld>
            <a:endParaRPr lang="en-US" dirty="0"/>
          </a:p>
        </p:txBody>
      </p:sp>
    </p:spTree>
    <p:extLst>
      <p:ext uri="{BB962C8B-B14F-4D97-AF65-F5344CB8AC3E}">
        <p14:creationId xmlns:p14="http://schemas.microsoft.com/office/powerpoint/2010/main" val="1115841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044"/>
            <a:ext cx="9892748" cy="877266"/>
          </a:xfrm>
        </p:spPr>
        <p:txBody>
          <a:bodyPr/>
          <a:lstStyle/>
          <a:p>
            <a:r>
              <a:rPr lang="en-US" dirty="0"/>
              <a:t>Simulation 1: Beta-CRM Results (Flat) </a:t>
            </a:r>
          </a:p>
        </p:txBody>
      </p:sp>
      <p:sp>
        <p:nvSpPr>
          <p:cNvPr id="3" name="Slide Number Placeholder 2"/>
          <p:cNvSpPr>
            <a:spLocks noGrp="1"/>
          </p:cNvSpPr>
          <p:nvPr>
            <p:ph type="sldNum" sz="quarter" idx="10"/>
          </p:nvPr>
        </p:nvSpPr>
        <p:spPr/>
        <p:txBody>
          <a:bodyPr/>
          <a:lstStyle/>
          <a:p>
            <a:fld id="{0E109EA1-A30D-9743-9DCC-41793B4C74E6}" type="slidenum">
              <a:rPr lang="en-US" smtClean="0"/>
              <a:pPr/>
              <a:t>66</a:t>
            </a:fld>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326" y="920908"/>
            <a:ext cx="9137505" cy="5073211"/>
          </a:xfrm>
          <a:prstGeom prst="rect">
            <a:avLst/>
          </a:prstGeom>
        </p:spPr>
      </p:pic>
    </p:spTree>
    <p:extLst>
      <p:ext uri="{BB962C8B-B14F-4D97-AF65-F5344CB8AC3E}">
        <p14:creationId xmlns:p14="http://schemas.microsoft.com/office/powerpoint/2010/main" val="60001301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0044"/>
            <a:ext cx="9892748" cy="877266"/>
          </a:xfrm>
        </p:spPr>
        <p:txBody>
          <a:bodyPr>
            <a:normAutofit fontScale="90000"/>
          </a:bodyPr>
          <a:lstStyle/>
          <a:p>
            <a:r>
              <a:rPr lang="en-US" dirty="0"/>
              <a:t>Simulation 2: Beta-CRM Results (Light U)</a:t>
            </a:r>
          </a:p>
        </p:txBody>
      </p:sp>
      <p:sp>
        <p:nvSpPr>
          <p:cNvPr id="3" name="Slide Number Placeholder 2"/>
          <p:cNvSpPr>
            <a:spLocks noGrp="1"/>
          </p:cNvSpPr>
          <p:nvPr>
            <p:ph type="sldNum" sz="quarter" idx="10"/>
          </p:nvPr>
        </p:nvSpPr>
        <p:spPr/>
        <p:txBody>
          <a:bodyPr/>
          <a:lstStyle/>
          <a:p>
            <a:fld id="{0E109EA1-A30D-9743-9DCC-41793B4C74E6}" type="slidenum">
              <a:rPr lang="en-US" smtClean="0"/>
              <a:pPr/>
              <a:t>67</a:t>
            </a:fld>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6536" y="836746"/>
            <a:ext cx="9337964" cy="5184508"/>
          </a:xfrm>
          <a:prstGeom prst="rect">
            <a:avLst/>
          </a:prstGeom>
        </p:spPr>
      </p:pic>
    </p:spTree>
    <p:extLst>
      <p:ext uri="{BB962C8B-B14F-4D97-AF65-F5344CB8AC3E}">
        <p14:creationId xmlns:p14="http://schemas.microsoft.com/office/powerpoint/2010/main" val="11870224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 Summary</a:t>
            </a:r>
          </a:p>
        </p:txBody>
      </p:sp>
      <p:sp>
        <p:nvSpPr>
          <p:cNvPr id="3" name="Content Placeholder 2"/>
          <p:cNvSpPr>
            <a:spLocks noGrp="1"/>
          </p:cNvSpPr>
          <p:nvPr>
            <p:ph idx="1"/>
          </p:nvPr>
        </p:nvSpPr>
        <p:spPr/>
        <p:txBody>
          <a:bodyPr/>
          <a:lstStyle/>
          <a:p>
            <a:r>
              <a:rPr lang="en-US" dirty="0"/>
              <a:t>The Beta-CRM leads to comparable or better results to the conventional method for middle doses, and appears to perform better than the conventional model when doses are at the tails</a:t>
            </a:r>
          </a:p>
          <a:p>
            <a:r>
              <a:rPr lang="en-US" dirty="0"/>
              <a:t>In the second set of simulations, the restricted Beta model over-doses less than the standard Beta model, and performs similarly or slightly better than the conventional method</a:t>
            </a:r>
          </a:p>
          <a:p>
            <a:r>
              <a:rPr lang="en-US" dirty="0"/>
              <a:t>Beta-CRM may address shortcoming of the quasi-CRM models which target the mean toxicity score</a:t>
            </a:r>
          </a:p>
        </p:txBody>
      </p:sp>
      <p:sp>
        <p:nvSpPr>
          <p:cNvPr id="4" name="Slide Number Placeholder 3"/>
          <p:cNvSpPr>
            <a:spLocks noGrp="1"/>
          </p:cNvSpPr>
          <p:nvPr>
            <p:ph type="sldNum" sz="quarter" idx="10"/>
          </p:nvPr>
        </p:nvSpPr>
        <p:spPr/>
        <p:txBody>
          <a:bodyPr/>
          <a:lstStyle/>
          <a:p>
            <a:fld id="{0E109EA1-A30D-9743-9DCC-41793B4C74E6}" type="slidenum">
              <a:rPr lang="en-US" smtClean="0"/>
              <a:pPr/>
              <a:t>68</a:t>
            </a:fld>
            <a:endParaRPr lang="en-US" dirty="0"/>
          </a:p>
        </p:txBody>
      </p:sp>
    </p:spTree>
    <p:extLst>
      <p:ext uri="{BB962C8B-B14F-4D97-AF65-F5344CB8AC3E}">
        <p14:creationId xmlns:p14="http://schemas.microsoft.com/office/powerpoint/2010/main" val="2518787634"/>
      </p:ext>
    </p:extLst>
  </p:cSld>
  <p:clrMapOvr>
    <a:masterClrMapping/>
  </p:clrMapOvr>
</p:sld>
</file>

<file path=ppt/theme/theme1.xml><?xml version="1.0" encoding="utf-8"?>
<a:theme xmlns:a="http://schemas.openxmlformats.org/drawingml/2006/main" name="2_Master 1">
  <a:themeElements>
    <a:clrScheme name="Custom 4">
      <a:dk1>
        <a:srgbClr val="9D7E37"/>
      </a:dk1>
      <a:lt1>
        <a:srgbClr val="FFFFFF"/>
      </a:lt1>
      <a:dk2>
        <a:srgbClr val="000000"/>
      </a:dk2>
      <a:lt2>
        <a:srgbClr val="E7E6E6"/>
      </a:lt2>
      <a:accent1>
        <a:srgbClr val="5B9BD5"/>
      </a:accent1>
      <a:accent2>
        <a:srgbClr val="ED7D31"/>
      </a:accent2>
      <a:accent3>
        <a:srgbClr val="A5A5A5"/>
      </a:accent3>
      <a:accent4>
        <a:srgbClr val="FFC000"/>
      </a:accent4>
      <a:accent5>
        <a:srgbClr val="4472C4"/>
      </a:accent5>
      <a:accent6>
        <a:srgbClr val="70AD47"/>
      </a:accent6>
      <a:hlink>
        <a:srgbClr val="008B95"/>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2-0011692 WFUSOM Powerpoint_photo" id="{5ABA395D-2EBA-EF40-97D8-1FE425E7B4E4}" vid="{3353751E-3975-554F-ACBD-1A3CC0BC1B5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F75C8ED8263CB42BD24595BEBFFFC9C" ma:contentTypeVersion="6" ma:contentTypeDescription="Create a new document." ma:contentTypeScope="" ma:versionID="ab606320d87e2a752437834af68d6e5d">
  <xsd:schema xmlns:xsd="http://www.w3.org/2001/XMLSchema" xmlns:xs="http://www.w3.org/2001/XMLSchema" xmlns:p="http://schemas.microsoft.com/office/2006/metadata/properties" xmlns:ns2="cf0dd49f-50f7-49fa-8a72-4fd5f14aa89b" targetNamespace="http://schemas.microsoft.com/office/2006/metadata/properties" ma:root="true" ma:fieldsID="1105c7e8c780020cfdc3ebe073efad1c" ns2:_="">
    <xsd:import namespace="cf0dd49f-50f7-49fa-8a72-4fd5f14aa89b"/>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0dd49f-50f7-49fa-8a72-4fd5f14aa8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44E2FF-DB37-444A-B477-0835674D53DE}">
  <ds:schemaRefs>
    <ds:schemaRef ds:uri="http://www.w3.org/XML/1998/namespace"/>
    <ds:schemaRef ds:uri="cf0dd49f-50f7-49fa-8a72-4fd5f14aa89b"/>
    <ds:schemaRef ds:uri="http://schemas.microsoft.com/office/2006/metadata/properties"/>
    <ds:schemaRef ds:uri="http://purl.org/dc/terms/"/>
    <ds:schemaRef ds:uri="http://purl.org/dc/elements/1.1/"/>
    <ds:schemaRef ds:uri="http://schemas.microsoft.com/office/2006/documentManagement/types"/>
    <ds:schemaRef ds:uri="http://schemas.openxmlformats.org/package/2006/metadata/core-propertie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16753DF7-697B-4BAD-8F13-873C4C3BBF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0dd49f-50f7-49fa-8a72-4fd5f14aa8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7F707D-9C47-478A-A326-CF92B39886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10411</TotalTime>
  <Words>5096</Words>
  <Application>Microsoft Macintosh PowerPoint</Application>
  <PresentationFormat>Widescreen</PresentationFormat>
  <Paragraphs>679</Paragraphs>
  <Slides>68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68</vt:i4>
      </vt:variant>
    </vt:vector>
  </HeadingPairs>
  <TitlesOfParts>
    <vt:vector size="75" baseType="lpstr">
      <vt:lpstr>-apple-system</vt:lpstr>
      <vt:lpstr>Arial</vt:lpstr>
      <vt:lpstr>Calibri</vt:lpstr>
      <vt:lpstr>Cambria Math</vt:lpstr>
      <vt:lpstr>Nunito Sans</vt:lpstr>
      <vt:lpstr>Times New Roman</vt:lpstr>
      <vt:lpstr>2_Master 1</vt:lpstr>
      <vt:lpstr>The Importance of Low- and Moderate-Grade Adverse Events on Patient Side-Effect Burden in Cancer Trials and Example of their use in Dose-Finding Trial Methodology.</vt:lpstr>
      <vt:lpstr>Outline of this Talk</vt:lpstr>
      <vt:lpstr>Part 1: Importance of Low- and Moderate-Grade Adverse Events in Patients' Treatment Experience and Treatment Discontinuation</vt:lpstr>
      <vt:lpstr>AEs and their current use</vt:lpstr>
      <vt:lpstr>Things have changed…</vt:lpstr>
      <vt:lpstr>PowerPoint Presentation</vt:lpstr>
      <vt:lpstr>The Trial Assessed</vt:lpstr>
      <vt:lpstr>FACT-GP5, an assessment of Side-Effect Burden</vt:lpstr>
      <vt:lpstr>Questions we sought to answer:</vt:lpstr>
      <vt:lpstr>Distribution of AEs by Grade</vt:lpstr>
      <vt:lpstr>Naïve assessment of AE occurrence by grade and discontinuation</vt:lpstr>
      <vt:lpstr>A more formal assessment..</vt:lpstr>
      <vt:lpstr>A more formal assessment…</vt:lpstr>
      <vt:lpstr>Odds of increased Patient Side-Effect Bother</vt:lpstr>
      <vt:lpstr>Odds of Treatment Discontinuation </vt:lpstr>
      <vt:lpstr>High-level findings</vt:lpstr>
      <vt:lpstr>What about symptomatology of the AEs?</vt:lpstr>
      <vt:lpstr>Side-Effect Bother by Symptomatology </vt:lpstr>
      <vt:lpstr>Treatment Discontinuation by Symptomology </vt:lpstr>
      <vt:lpstr>Results based on Symptomatic AEs </vt:lpstr>
      <vt:lpstr>Sensitivity Analyses to AE attribution</vt:lpstr>
      <vt:lpstr>Sensitivity Analyses to Grade 3 AE presence</vt:lpstr>
      <vt:lpstr>Overall Summary</vt:lpstr>
      <vt:lpstr>But that’s just one study…</vt:lpstr>
      <vt:lpstr>E1Z11 AE Data </vt:lpstr>
      <vt:lpstr>Distribution of AE data by Grade in E1Z11</vt:lpstr>
      <vt:lpstr>E1Z11 AE Analysis </vt:lpstr>
      <vt:lpstr>Odds of Increased Side-Effect Bother</vt:lpstr>
      <vt:lpstr>Odds of Discontinuation due to AE/Side-Effects/AIMSS</vt:lpstr>
      <vt:lpstr>Summary of AE grade analysis </vt:lpstr>
      <vt:lpstr>Where do we go from here…</vt:lpstr>
      <vt:lpstr>Part 2: Implementation of low-grade AE data into dose-finding trial methodology through toxicity scores </vt:lpstr>
      <vt:lpstr>Dose-Finding Trials: Toxicity Outcome</vt:lpstr>
      <vt:lpstr>Toxicity scores</vt:lpstr>
      <vt:lpstr>Subjective Toxicity Weights</vt:lpstr>
      <vt:lpstr>Toxicity Index</vt:lpstr>
      <vt:lpstr>Toxicity Index Figure (Razaee et al. 2021)</vt:lpstr>
      <vt:lpstr>Standardized Toxicity Index</vt:lpstr>
      <vt:lpstr>Benefits of the Toxicity Score Paradigm</vt:lpstr>
      <vt:lpstr>CRM and Quasi-CRM</vt:lpstr>
      <vt:lpstr>PowerPoint Presentation</vt:lpstr>
      <vt:lpstr>Simulated Trials</vt:lpstr>
      <vt:lpstr>Defining a target score</vt:lpstr>
      <vt:lpstr>Toxicity Weight Matrix</vt:lpstr>
      <vt:lpstr>6 trial scenarios under 6 different MTD/Toxicity Score distributions </vt:lpstr>
      <vt:lpstr>Issues with targeting a Mean score</vt:lpstr>
      <vt:lpstr>Comparison of Tox Score Distributions at the 6 MTD Scenarios</vt:lpstr>
      <vt:lpstr>Scenario 1 (Light Bell)</vt:lpstr>
      <vt:lpstr>Scenario 3 (Strong Bell)</vt:lpstr>
      <vt:lpstr>Scenario 6 (Strong U)</vt:lpstr>
      <vt:lpstr>... add in an Overdose Constraint</vt:lpstr>
      <vt:lpstr>Results: Scenario 1 (Light Bell)</vt:lpstr>
      <vt:lpstr>Results: Scenario 2 (Medium Bell)</vt:lpstr>
      <vt:lpstr>Results: Scenario 3 (Strong Bell)</vt:lpstr>
      <vt:lpstr>Results: Scenario 4 (Flat)</vt:lpstr>
      <vt:lpstr>Results: Scenario 5 (light U)</vt:lpstr>
      <vt:lpstr>Results: Scenario 6 (High U)</vt:lpstr>
      <vt:lpstr>Results in Summary </vt:lpstr>
      <vt:lpstr>3 Key Take-Aways</vt:lpstr>
      <vt:lpstr>Conclusions for this talk as a whole…</vt:lpstr>
      <vt:lpstr>Next Steps </vt:lpstr>
      <vt:lpstr>Acknowledgements</vt:lpstr>
      <vt:lpstr>Thank you! </vt:lpstr>
      <vt:lpstr>Beta-CRM </vt:lpstr>
      <vt:lpstr>Simulation for Beta-CRM</vt:lpstr>
      <vt:lpstr>Simulation 1: Beta-CRM Results (Flat) </vt:lpstr>
      <vt:lpstr>Simulation 2: Beta-CRM Results (Light U)</vt:lpstr>
      <vt:lpstr>Results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Alice Faye Sanders</dc:creator>
  <cp:lastModifiedBy>Nathaniel Sean O'Connell</cp:lastModifiedBy>
  <cp:revision>123</cp:revision>
  <dcterms:created xsi:type="dcterms:W3CDTF">2022-02-14T23:29:05Z</dcterms:created>
  <dcterms:modified xsi:type="dcterms:W3CDTF">2025-02-10T16:43:37Z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0x0101008F75C8ED8263CB42BD24595BEBFFFC9C</vt:lpwstr>
  </property>
</Properties>
</file>